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74" r:id="rId2"/>
  </p:sldMasterIdLst>
  <p:notesMasterIdLst>
    <p:notesMasterId r:id="rId46"/>
  </p:notesMasterIdLst>
  <p:sldIdLst>
    <p:sldId id="256" r:id="rId3"/>
    <p:sldId id="317" r:id="rId4"/>
    <p:sldId id="258" r:id="rId5"/>
    <p:sldId id="259" r:id="rId6"/>
    <p:sldId id="260" r:id="rId7"/>
    <p:sldId id="261" r:id="rId8"/>
    <p:sldId id="262" r:id="rId9"/>
    <p:sldId id="263" r:id="rId10"/>
    <p:sldId id="264" r:id="rId11"/>
    <p:sldId id="265" r:id="rId12"/>
    <p:sldId id="266" r:id="rId13"/>
    <p:sldId id="267" r:id="rId14"/>
    <p:sldId id="268" r:id="rId15"/>
    <p:sldId id="269" r:id="rId16"/>
    <p:sldId id="322" r:id="rId17"/>
    <p:sldId id="270" r:id="rId18"/>
    <p:sldId id="271" r:id="rId19"/>
    <p:sldId id="272" r:id="rId20"/>
    <p:sldId id="273" r:id="rId21"/>
    <p:sldId id="274" r:id="rId22"/>
    <p:sldId id="275" r:id="rId23"/>
    <p:sldId id="276" r:id="rId24"/>
    <p:sldId id="277" r:id="rId25"/>
    <p:sldId id="278" r:id="rId26"/>
    <p:sldId id="318" r:id="rId27"/>
    <p:sldId id="279" r:id="rId28"/>
    <p:sldId id="280" r:id="rId29"/>
    <p:sldId id="281" r:id="rId30"/>
    <p:sldId id="319" r:id="rId31"/>
    <p:sldId id="282" r:id="rId32"/>
    <p:sldId id="323" r:id="rId33"/>
    <p:sldId id="284" r:id="rId34"/>
    <p:sldId id="285" r:id="rId35"/>
    <p:sldId id="286" r:id="rId36"/>
    <p:sldId id="320" r:id="rId37"/>
    <p:sldId id="287" r:id="rId38"/>
    <p:sldId id="288" r:id="rId39"/>
    <p:sldId id="321" r:id="rId40"/>
    <p:sldId id="289" r:id="rId41"/>
    <p:sldId id="324" r:id="rId42"/>
    <p:sldId id="290" r:id="rId43"/>
    <p:sldId id="291" r:id="rId44"/>
    <p:sldId id="292" r:id="rId45"/>
  </p:sldIdLst>
  <p:sldSz cx="9144000" cy="6858000" type="screen4x3"/>
  <p:notesSz cx="6934200" cy="9220200"/>
  <p:embeddedFontLst>
    <p:embeddedFont>
      <p:font typeface="ＭＳ Ｐゴシック" panose="020B0600070205080204" pitchFamily="34" charset="-128"/>
      <p:regular r:id="rId47"/>
    </p:embeddedFont>
    <p:embeddedFont>
      <p:font typeface="Linux Biolinum" panose="02000503000000000000" pitchFamily="2" charset="0"/>
      <p:regular r:id="rId48"/>
      <p:bold r:id="rId49"/>
      <p:italic r:id="rId50"/>
    </p:embeddedFont>
    <p:embeddedFont>
      <p:font typeface="Bell MT" panose="02020503060305020303" pitchFamily="18" charset="0"/>
      <p:regular r:id="rId51"/>
      <p:bold r:id="rId52"/>
      <p:italic r:id="rId53"/>
    </p:embeddedFont>
    <p:embeddedFont>
      <p:font typeface="Pacifico" panose="020B0604020202020204" charset="-93"/>
      <p:regular r:id="rId54"/>
    </p:embeddedFont>
    <p:embeddedFont>
      <p:font typeface="Arial Narrow" panose="020B0606020202030204" pitchFamily="34" charset="0"/>
      <p:regular r:id="rId55"/>
      <p:bold r:id="rId56"/>
      <p:italic r:id="rId57"/>
      <p:boldItalic r:id="rId58"/>
    </p:embeddedFont>
    <p:embeddedFont>
      <p:font typeface="Times" panose="02020603050405020304" pitchFamily="18" charset="0"/>
      <p:regular r:id="rId59"/>
      <p:bold r:id="rId60"/>
      <p:italic r:id="rId61"/>
      <p:boldItalic r:id="rId62"/>
    </p:embeddedFont>
    <p:embeddedFont>
      <p:font typeface="Candara" panose="020E0502030303020204" pitchFamily="34"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2160">
          <p15:clr>
            <a:srgbClr val="000000"/>
          </p15:clr>
        </p15:guide>
        <p15:guide id="2" pos="2880">
          <p15:clr>
            <a:srgbClr val="000000"/>
          </p15:clr>
        </p15:guide>
      </p15:sldGuideLst>
    </p:ext>
    <p:ext uri="{2D200454-40CA-4A62-9FC3-DE9A4176ACB9}">
      <p15:notes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2904">
          <p15:clr>
            <a:srgbClr val="000000"/>
          </p15:clr>
        </p15:guide>
        <p15:guide id="2" pos="2184">
          <p15:clr>
            <a:srgbClr val="000000"/>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2" roundtripDataSignature="AMtx7mj8aHOaK9xCjiHgeScp4wvwkDtqN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3F13B622-F94D-4771-907F-4AB950E6943A}">
  <a:tblStyle styleId="{3F13B622-F94D-4771-907F-4AB950E6943A}"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843" y="-371"/>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904"/>
        <p:guide pos="218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63" Type="http://schemas.openxmlformats.org/officeDocument/2006/relationships/font" Target="fonts/font17.fntdata"/><Relationship Id="rId84"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7.fntdata"/><Relationship Id="rId58" Type="http://schemas.openxmlformats.org/officeDocument/2006/relationships/font" Target="fonts/font12.fntdata"/><Relationship Id="rId66" Type="http://schemas.openxmlformats.org/officeDocument/2006/relationships/font" Target="fonts/font20.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3.fntdata"/><Relationship Id="rId57" Type="http://schemas.openxmlformats.org/officeDocument/2006/relationships/font" Target="fonts/font11.fntdata"/><Relationship Id="rId61" Type="http://schemas.openxmlformats.org/officeDocument/2006/relationships/font" Target="fonts/font15.fntdata"/><Relationship Id="rId82" Type="http://customschemas.google.com/relationships/presentationmetadata" Target="meta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font" Target="fonts/font5.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59"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8.fntdata"/><Relationship Id="rId62" Type="http://schemas.openxmlformats.org/officeDocument/2006/relationships/font" Target="fonts/font16.fntdata"/><Relationship Id="rId83"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04820" cy="461010"/>
          </a:xfrm>
          <a:prstGeom prst="rect">
            <a:avLst/>
          </a:prstGeom>
          <a:noFill/>
          <a:ln>
            <a:noFill/>
          </a:ln>
        </p:spPr>
        <p:txBody>
          <a:bodyPr spcFirstLastPara="1" wrap="square" lIns="92300" tIns="46150" rIns="92300" bIns="4615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27775" y="0"/>
            <a:ext cx="3004820" cy="461010"/>
          </a:xfrm>
          <a:prstGeom prst="rect">
            <a:avLst/>
          </a:prstGeom>
          <a:noFill/>
          <a:ln>
            <a:noFill/>
          </a:ln>
        </p:spPr>
        <p:txBody>
          <a:bodyPr spcFirstLastPara="1" wrap="square" lIns="92300" tIns="46150" rIns="92300" bIns="4615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757590"/>
            <a:ext cx="3004820" cy="461010"/>
          </a:xfrm>
          <a:prstGeom prst="rect">
            <a:avLst/>
          </a:prstGeom>
          <a:noFill/>
          <a:ln>
            <a:noFill/>
          </a:ln>
        </p:spPr>
        <p:txBody>
          <a:bodyPr spcFirstLastPara="1" wrap="square" lIns="92300" tIns="46150" rIns="92300" bIns="4615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7264413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8" name="Google Shape;188;p1: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dirty="0">
                <a:latin typeface="Arial"/>
                <a:ea typeface="Arial"/>
                <a:cs typeface="Arial"/>
                <a:sym typeface="Arial"/>
              </a:rPr>
              <a:t> Classical Encryption Techniques</a:t>
            </a:r>
            <a:endParaRPr dirty="0">
              <a:latin typeface="Arial"/>
              <a:ea typeface="Arial"/>
              <a:cs typeface="Arial"/>
              <a:sym typeface="Arial"/>
            </a:endParaRPr>
          </a:p>
        </p:txBody>
      </p:sp>
      <p:sp>
        <p:nvSpPr>
          <p:cNvPr id="189" name="Google Shape;189;p1: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1</a:t>
            </a:fld>
            <a:endParaRPr dirty="0">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11: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11</a:t>
            </a:fld>
            <a:endParaRPr>
              <a:latin typeface="Arial"/>
              <a:ea typeface="Arial"/>
              <a:cs typeface="Arial"/>
              <a:sym typeface="Arial"/>
            </a:endParaRPr>
          </a:p>
        </p:txBody>
      </p:sp>
      <p:sp>
        <p:nvSpPr>
          <p:cNvPr id="285" name="Google Shape;285;p11: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6" name="Google Shape;286;p11: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A brute-force attack  involves trying every possible key until an intelligible</a:t>
            </a:r>
            <a:endParaRPr/>
          </a:p>
          <a:p>
            <a:pPr marL="0" lvl="0" indent="0" algn="l" rtl="0">
              <a:spcBef>
                <a:spcPts val="360"/>
              </a:spcBef>
              <a:spcAft>
                <a:spcPts val="0"/>
              </a:spcAft>
              <a:buNone/>
            </a:pPr>
            <a:r>
              <a:rPr lang="en-US"/>
              <a:t>translation of the ciphertext into plaintext is obtained. On average, half of all possible</a:t>
            </a:r>
            <a:endParaRPr/>
          </a:p>
          <a:p>
            <a:pPr marL="0" lvl="0" indent="0" algn="l" rtl="0">
              <a:spcBef>
                <a:spcPts val="360"/>
              </a:spcBef>
              <a:spcAft>
                <a:spcPts val="0"/>
              </a:spcAft>
              <a:buNone/>
            </a:pPr>
            <a:r>
              <a:rPr lang="en-US"/>
              <a:t>keys must be tried to achieve success. That is, if there are X  different keys, on</a:t>
            </a:r>
            <a:endParaRPr/>
          </a:p>
          <a:p>
            <a:pPr marL="0" lvl="0" indent="0" algn="l" rtl="0">
              <a:spcBef>
                <a:spcPts val="360"/>
              </a:spcBef>
              <a:spcAft>
                <a:spcPts val="0"/>
              </a:spcAft>
              <a:buNone/>
            </a:pPr>
            <a:r>
              <a:rPr lang="en-US"/>
              <a:t>average an attacker would discover the actual key after X/2 tries. It is important to</a:t>
            </a:r>
            <a:endParaRPr/>
          </a:p>
          <a:p>
            <a:pPr marL="0" lvl="0" indent="0" algn="l" rtl="0">
              <a:spcBef>
                <a:spcPts val="360"/>
              </a:spcBef>
              <a:spcAft>
                <a:spcPts val="0"/>
              </a:spcAft>
              <a:buNone/>
            </a:pPr>
            <a:r>
              <a:rPr lang="en-US"/>
              <a:t>note that there is more to a brute-force attack than simply running through all possible</a:t>
            </a:r>
            <a:endParaRPr/>
          </a:p>
          <a:p>
            <a:pPr marL="0" lvl="0" indent="0" algn="l" rtl="0">
              <a:spcBef>
                <a:spcPts val="360"/>
              </a:spcBef>
              <a:spcAft>
                <a:spcPts val="0"/>
              </a:spcAft>
              <a:buNone/>
            </a:pPr>
            <a:r>
              <a:rPr lang="en-US"/>
              <a:t>keys. Unless known plaintext is provided, the analyst must be able to recognize</a:t>
            </a:r>
            <a:endParaRPr/>
          </a:p>
          <a:p>
            <a:pPr marL="0" lvl="0" indent="0" algn="l" rtl="0">
              <a:spcBef>
                <a:spcPts val="360"/>
              </a:spcBef>
              <a:spcAft>
                <a:spcPts val="0"/>
              </a:spcAft>
              <a:buNone/>
            </a:pPr>
            <a:r>
              <a:rPr lang="en-US"/>
              <a:t>plaintext as plaintext. If the message is just plain text in English, then the result pops</a:t>
            </a:r>
            <a:endParaRPr/>
          </a:p>
          <a:p>
            <a:pPr marL="0" lvl="0" indent="0" algn="l" rtl="0">
              <a:spcBef>
                <a:spcPts val="360"/>
              </a:spcBef>
              <a:spcAft>
                <a:spcPts val="0"/>
              </a:spcAft>
              <a:buNone/>
            </a:pPr>
            <a:r>
              <a:rPr lang="en-US"/>
              <a:t>out easily, although the task of recognizing English would have to be automated. If</a:t>
            </a:r>
            <a:endParaRPr/>
          </a:p>
          <a:p>
            <a:pPr marL="0" lvl="0" indent="0" algn="l" rtl="0">
              <a:spcBef>
                <a:spcPts val="360"/>
              </a:spcBef>
              <a:spcAft>
                <a:spcPts val="0"/>
              </a:spcAft>
              <a:buNone/>
            </a:pPr>
            <a:r>
              <a:rPr lang="en-US"/>
              <a:t>the text message has been compressed before encryption, then recognition is more</a:t>
            </a:r>
            <a:endParaRPr/>
          </a:p>
          <a:p>
            <a:pPr marL="0" lvl="0" indent="0" algn="l" rtl="0">
              <a:spcBef>
                <a:spcPts val="360"/>
              </a:spcBef>
              <a:spcAft>
                <a:spcPts val="0"/>
              </a:spcAft>
              <a:buNone/>
            </a:pPr>
            <a:r>
              <a:rPr lang="en-US"/>
              <a:t>difficult. And if the message is some more general type of data, such as a numerical</a:t>
            </a:r>
            <a:endParaRPr/>
          </a:p>
          <a:p>
            <a:pPr marL="0" lvl="0" indent="0" algn="l" rtl="0">
              <a:spcBef>
                <a:spcPts val="360"/>
              </a:spcBef>
              <a:spcAft>
                <a:spcPts val="0"/>
              </a:spcAft>
              <a:buNone/>
            </a:pPr>
            <a:r>
              <a:rPr lang="en-US"/>
              <a:t>file, and this has been compressed, the problem becomes even more difficult to</a:t>
            </a:r>
            <a:endParaRPr/>
          </a:p>
          <a:p>
            <a:pPr marL="0" lvl="0" indent="0" algn="l" rtl="0">
              <a:spcBef>
                <a:spcPts val="360"/>
              </a:spcBef>
              <a:spcAft>
                <a:spcPts val="0"/>
              </a:spcAft>
              <a:buNone/>
            </a:pPr>
            <a:r>
              <a:rPr lang="en-US"/>
              <a:t>automate. Thus, to supplement the brute-force approach, some degree of knowledge</a:t>
            </a:r>
            <a:endParaRPr/>
          </a:p>
          <a:p>
            <a:pPr marL="0" lvl="0" indent="0" algn="l" rtl="0">
              <a:spcBef>
                <a:spcPts val="360"/>
              </a:spcBef>
              <a:spcAft>
                <a:spcPts val="0"/>
              </a:spcAft>
              <a:buNone/>
            </a:pPr>
            <a:r>
              <a:rPr lang="en-US"/>
              <a:t>about the expected plaintext is needed, and some means of automatically</a:t>
            </a:r>
            <a:endParaRPr/>
          </a:p>
          <a:p>
            <a:pPr marL="0" lvl="0" indent="0" algn="l" rtl="0">
              <a:spcBef>
                <a:spcPts val="360"/>
              </a:spcBef>
              <a:spcAft>
                <a:spcPts val="0"/>
              </a:spcAft>
              <a:buNone/>
            </a:pPr>
            <a:r>
              <a:rPr lang="en-US"/>
              <a:t>distinguishing plaintext from garble is also needed.</a:t>
            </a:r>
            <a:endParaRPr>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12: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12</a:t>
            </a:fld>
            <a:endParaRPr>
              <a:latin typeface="Arial"/>
              <a:ea typeface="Arial"/>
              <a:cs typeface="Arial"/>
              <a:sym typeface="Arial"/>
            </a:endParaRPr>
          </a:p>
        </p:txBody>
      </p:sp>
      <p:sp>
        <p:nvSpPr>
          <p:cNvPr id="292" name="Google Shape;292;p12: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3" name="Google Shape;293;p12: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In this section and the next, we examine a sampling of what might be called classical</a:t>
            </a:r>
            <a:endParaRPr/>
          </a:p>
          <a:p>
            <a:pPr marL="0" lvl="0" indent="0" algn="l" rtl="0">
              <a:spcBef>
                <a:spcPts val="360"/>
              </a:spcBef>
              <a:spcAft>
                <a:spcPts val="0"/>
              </a:spcAft>
              <a:buNone/>
            </a:pPr>
            <a:r>
              <a:rPr lang="en-US"/>
              <a:t>encryption techniques. A study of these techniques enables us to illustrate the</a:t>
            </a:r>
            <a:endParaRPr/>
          </a:p>
          <a:p>
            <a:pPr marL="0" lvl="0" indent="0" algn="l" rtl="0">
              <a:spcBef>
                <a:spcPts val="360"/>
              </a:spcBef>
              <a:spcAft>
                <a:spcPts val="0"/>
              </a:spcAft>
              <a:buNone/>
            </a:pPr>
            <a:r>
              <a:rPr lang="en-US"/>
              <a:t>basic approaches to symmetric encryption used today and the types of cryptanalytic</a:t>
            </a:r>
            <a:endParaRPr/>
          </a:p>
          <a:p>
            <a:pPr marL="0" lvl="0" indent="0" algn="l" rtl="0">
              <a:spcBef>
                <a:spcPts val="360"/>
              </a:spcBef>
              <a:spcAft>
                <a:spcPts val="0"/>
              </a:spcAft>
              <a:buNone/>
            </a:pPr>
            <a:r>
              <a:rPr lang="en-US"/>
              <a:t>attacks that must be anticipated.</a:t>
            </a:r>
            <a:endParaRPr/>
          </a:p>
          <a:p>
            <a:pPr marL="0" lvl="0" indent="0" algn="l" rtl="0">
              <a:spcBef>
                <a:spcPts val="360"/>
              </a:spcBef>
              <a:spcAft>
                <a:spcPts val="0"/>
              </a:spcAft>
              <a:buNone/>
            </a:pPr>
            <a:endParaRPr/>
          </a:p>
          <a:p>
            <a:pPr marL="0" lvl="0" indent="0" algn="l" rtl="0">
              <a:spcBef>
                <a:spcPts val="360"/>
              </a:spcBef>
              <a:spcAft>
                <a:spcPts val="0"/>
              </a:spcAft>
              <a:buNone/>
            </a:pPr>
            <a:r>
              <a:rPr lang="en-US"/>
              <a:t>The two basic building blocks of all encryption techniques are substitution</a:t>
            </a:r>
            <a:endParaRPr/>
          </a:p>
          <a:p>
            <a:pPr marL="0" lvl="0" indent="0" algn="l" rtl="0">
              <a:spcBef>
                <a:spcPts val="360"/>
              </a:spcBef>
              <a:spcAft>
                <a:spcPts val="0"/>
              </a:spcAft>
              <a:buNone/>
            </a:pPr>
            <a:r>
              <a:rPr lang="en-US"/>
              <a:t>and transposition. We examine these in the next two sections. Finally, we discuss a</a:t>
            </a:r>
            <a:endParaRPr/>
          </a:p>
          <a:p>
            <a:pPr marL="0" lvl="0" indent="0" algn="l" rtl="0">
              <a:spcBef>
                <a:spcPts val="360"/>
              </a:spcBef>
              <a:spcAft>
                <a:spcPts val="0"/>
              </a:spcAft>
              <a:buNone/>
            </a:pPr>
            <a:r>
              <a:rPr lang="en-US"/>
              <a:t>system that combines both substitution and transposition.</a:t>
            </a:r>
            <a:endParaRPr/>
          </a:p>
          <a:p>
            <a:pPr marL="0" lvl="0" indent="0" algn="l" rtl="0">
              <a:spcBef>
                <a:spcPts val="360"/>
              </a:spcBef>
              <a:spcAft>
                <a:spcPts val="0"/>
              </a:spcAft>
              <a:buNone/>
            </a:pPr>
            <a:endParaRPr/>
          </a:p>
          <a:p>
            <a:pPr marL="0" lvl="0" indent="0" algn="l" rtl="0">
              <a:spcBef>
                <a:spcPts val="360"/>
              </a:spcBef>
              <a:spcAft>
                <a:spcPts val="0"/>
              </a:spcAft>
              <a:buNone/>
            </a:pPr>
            <a:r>
              <a:rPr lang="en-US"/>
              <a:t>A substitution technique is one in which the letters of plaintext are replaced by</a:t>
            </a:r>
            <a:endParaRPr/>
          </a:p>
          <a:p>
            <a:pPr marL="0" lvl="0" indent="0" algn="l" rtl="0">
              <a:spcBef>
                <a:spcPts val="360"/>
              </a:spcBef>
              <a:spcAft>
                <a:spcPts val="0"/>
              </a:spcAft>
              <a:buNone/>
            </a:pPr>
            <a:r>
              <a:rPr lang="en-US"/>
              <a:t>other letters or by numbers or symbols.  If the plaintext is viewed as a sequence of bits,</a:t>
            </a:r>
            <a:endParaRPr/>
          </a:p>
          <a:p>
            <a:pPr marL="0" lvl="0" indent="0" algn="l" rtl="0">
              <a:spcBef>
                <a:spcPts val="360"/>
              </a:spcBef>
              <a:spcAft>
                <a:spcPts val="0"/>
              </a:spcAft>
              <a:buNone/>
            </a:pPr>
            <a:r>
              <a:rPr lang="en-US"/>
              <a:t>then substitution involves replacing plaintext bit patterns with ciphertext bit patterns.</a:t>
            </a:r>
            <a:endParaRPr>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13: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13</a:t>
            </a:fld>
            <a:endParaRPr>
              <a:latin typeface="Arial"/>
              <a:ea typeface="Arial"/>
              <a:cs typeface="Arial"/>
              <a:sym typeface="Arial"/>
            </a:endParaRPr>
          </a:p>
        </p:txBody>
      </p:sp>
      <p:sp>
        <p:nvSpPr>
          <p:cNvPr id="300" name="Google Shape;300;p13: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1" name="Google Shape;301;p13: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The earliest known, and the simplest, use of a substitution cipher was by Julius</a:t>
            </a:r>
            <a:endParaRPr/>
          </a:p>
          <a:p>
            <a:pPr marL="0" lvl="0" indent="0" algn="l" rtl="0">
              <a:spcBef>
                <a:spcPts val="360"/>
              </a:spcBef>
              <a:spcAft>
                <a:spcPts val="0"/>
              </a:spcAft>
              <a:buNone/>
            </a:pPr>
            <a:r>
              <a:rPr lang="en-US"/>
              <a:t>Caesar. The Caesar cipher involves replacing each letter of the alphabet with the</a:t>
            </a:r>
            <a:endParaRPr/>
          </a:p>
          <a:p>
            <a:pPr marL="0" lvl="0" indent="0" algn="l" rtl="0">
              <a:spcBef>
                <a:spcPts val="360"/>
              </a:spcBef>
              <a:spcAft>
                <a:spcPts val="0"/>
              </a:spcAft>
              <a:buNone/>
            </a:pPr>
            <a:r>
              <a:rPr lang="en-US"/>
              <a:t>letter standing three places further down the alphabet.</a:t>
            </a:r>
            <a:endParaRPr/>
          </a:p>
          <a:p>
            <a:pPr marL="0" lvl="0" indent="0" algn="l" rtl="0">
              <a:spcBef>
                <a:spcPts val="360"/>
              </a:spcBef>
              <a:spcAft>
                <a:spcPts val="0"/>
              </a:spcAft>
              <a:buNone/>
            </a:pPr>
            <a:endParaRPr/>
          </a:p>
          <a:p>
            <a:pPr marL="0" lvl="0" indent="0" algn="l" rtl="0">
              <a:spcBef>
                <a:spcPts val="360"/>
              </a:spcBef>
              <a:spcAft>
                <a:spcPts val="0"/>
              </a:spcAft>
              <a:buNone/>
            </a:pPr>
            <a:r>
              <a:rPr lang="en-US"/>
              <a:t> Note that the alphabet is wrapped around, so that the letter following Z is A.</a:t>
            </a:r>
            <a:endParaRPr>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14: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14</a:t>
            </a:fld>
            <a:endParaRPr>
              <a:latin typeface="Arial"/>
              <a:ea typeface="Arial"/>
              <a:cs typeface="Arial"/>
              <a:sym typeface="Arial"/>
            </a:endParaRPr>
          </a:p>
        </p:txBody>
      </p:sp>
      <p:sp>
        <p:nvSpPr>
          <p:cNvPr id="309" name="Google Shape;309;p14: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0" name="Google Shape;310;p14: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Then the algorithm can be expressed as follows. For each plaintext letter p , substitute</a:t>
            </a:r>
            <a:endParaRPr/>
          </a:p>
          <a:p>
            <a:pPr marL="0" lvl="0" indent="0" algn="l" rtl="0">
              <a:spcBef>
                <a:spcPts val="360"/>
              </a:spcBef>
              <a:spcAft>
                <a:spcPts val="0"/>
              </a:spcAft>
              <a:buNone/>
            </a:pPr>
            <a:r>
              <a:rPr lang="en-US"/>
              <a:t>the ciphertext letter C</a:t>
            </a:r>
            <a:endParaRPr b="0">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15: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16</a:t>
            </a:fld>
            <a:endParaRPr>
              <a:latin typeface="Arial"/>
              <a:ea typeface="Arial"/>
              <a:cs typeface="Arial"/>
              <a:sym typeface="Arial"/>
            </a:endParaRPr>
          </a:p>
        </p:txBody>
      </p:sp>
      <p:sp>
        <p:nvSpPr>
          <p:cNvPr id="316" name="Google Shape;316;p15: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7" name="Google Shape;317;p15: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If it is known that a given ciphertext is a Caesar cipher, then a brute-force</a:t>
            </a:r>
            <a:endParaRPr/>
          </a:p>
          <a:p>
            <a:pPr marL="0" lvl="0" indent="0" algn="l" rtl="0">
              <a:spcBef>
                <a:spcPts val="360"/>
              </a:spcBef>
              <a:spcAft>
                <a:spcPts val="0"/>
              </a:spcAft>
              <a:buNone/>
            </a:pPr>
            <a:r>
              <a:rPr lang="en-US"/>
              <a:t>cryptanalysis is easily performed: simply try all the 25 possible keys. Figure 2.3</a:t>
            </a:r>
            <a:endParaRPr/>
          </a:p>
          <a:p>
            <a:pPr marL="0" lvl="0" indent="0" algn="l" rtl="0">
              <a:spcBef>
                <a:spcPts val="360"/>
              </a:spcBef>
              <a:spcAft>
                <a:spcPts val="0"/>
              </a:spcAft>
              <a:buNone/>
            </a:pPr>
            <a:r>
              <a:rPr lang="en-US"/>
              <a:t>shows the results of applying this strategy to the example ciphertext. In this case, the</a:t>
            </a:r>
            <a:endParaRPr/>
          </a:p>
          <a:p>
            <a:pPr marL="0" lvl="0" indent="0" algn="l" rtl="0">
              <a:spcBef>
                <a:spcPts val="360"/>
              </a:spcBef>
              <a:spcAft>
                <a:spcPts val="0"/>
              </a:spcAft>
              <a:buNone/>
            </a:pPr>
            <a:r>
              <a:rPr lang="en-US"/>
              <a:t>plaintext leaps out as occupying the third line.</a:t>
            </a:r>
            <a:endParaRPr/>
          </a:p>
          <a:p>
            <a:pPr marL="0" lvl="0" indent="0" algn="l" rtl="0">
              <a:spcBef>
                <a:spcPts val="360"/>
              </a:spcBef>
              <a:spcAft>
                <a:spcPts val="0"/>
              </a:spcAft>
              <a:buNone/>
            </a:pPr>
            <a:endParaRPr/>
          </a:p>
          <a:p>
            <a:pPr marL="0" lvl="0" indent="0" algn="l" rtl="0">
              <a:spcBef>
                <a:spcPts val="360"/>
              </a:spcBef>
              <a:spcAft>
                <a:spcPts val="0"/>
              </a:spcAft>
              <a:buNone/>
            </a:pPr>
            <a:r>
              <a:rPr lang="en-US"/>
              <a:t>Three important characteristics of this problem enabled us to use a brute-force</a:t>
            </a:r>
            <a:endParaRPr/>
          </a:p>
          <a:p>
            <a:pPr marL="0" lvl="0" indent="0" algn="l" rtl="0">
              <a:spcBef>
                <a:spcPts val="360"/>
              </a:spcBef>
              <a:spcAft>
                <a:spcPts val="0"/>
              </a:spcAft>
              <a:buNone/>
            </a:pPr>
            <a:r>
              <a:rPr lang="en-US"/>
              <a:t>cryptanalysis:</a:t>
            </a:r>
            <a:endParaRPr/>
          </a:p>
          <a:p>
            <a:pPr marL="0" lvl="0" indent="0" algn="l" rtl="0">
              <a:spcBef>
                <a:spcPts val="360"/>
              </a:spcBef>
              <a:spcAft>
                <a:spcPts val="0"/>
              </a:spcAft>
              <a:buNone/>
            </a:pPr>
            <a:endParaRPr/>
          </a:p>
          <a:p>
            <a:pPr marL="0" lvl="0" indent="0" algn="l" rtl="0">
              <a:spcBef>
                <a:spcPts val="360"/>
              </a:spcBef>
              <a:spcAft>
                <a:spcPts val="0"/>
              </a:spcAft>
              <a:buNone/>
            </a:pPr>
            <a:r>
              <a:rPr lang="en-US"/>
              <a:t>1.  The encryption and decryption algorithms are known.</a:t>
            </a:r>
            <a:endParaRPr/>
          </a:p>
          <a:p>
            <a:pPr marL="0" lvl="0" indent="0" algn="l" rtl="0">
              <a:spcBef>
                <a:spcPts val="360"/>
              </a:spcBef>
              <a:spcAft>
                <a:spcPts val="0"/>
              </a:spcAft>
              <a:buNone/>
            </a:pPr>
            <a:endParaRPr/>
          </a:p>
          <a:p>
            <a:pPr marL="0" lvl="0" indent="0" algn="l" rtl="0">
              <a:spcBef>
                <a:spcPts val="360"/>
              </a:spcBef>
              <a:spcAft>
                <a:spcPts val="0"/>
              </a:spcAft>
              <a:buNone/>
            </a:pPr>
            <a:r>
              <a:rPr lang="en-US"/>
              <a:t>2.  There are only 25 keys to try.</a:t>
            </a:r>
            <a:endParaRPr/>
          </a:p>
          <a:p>
            <a:pPr marL="0" lvl="0" indent="0" algn="l" rtl="0">
              <a:spcBef>
                <a:spcPts val="360"/>
              </a:spcBef>
              <a:spcAft>
                <a:spcPts val="0"/>
              </a:spcAft>
              <a:buNone/>
            </a:pPr>
            <a:endParaRPr/>
          </a:p>
          <a:p>
            <a:pPr marL="0" lvl="0" indent="0" algn="l" rtl="0">
              <a:spcBef>
                <a:spcPts val="360"/>
              </a:spcBef>
              <a:spcAft>
                <a:spcPts val="0"/>
              </a:spcAft>
              <a:buNone/>
            </a:pPr>
            <a:r>
              <a:rPr lang="en-US"/>
              <a:t>3.  The language of the plaintext is known and easily recognizable.</a:t>
            </a:r>
            <a:endParaRPr>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16: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324" name="Google Shape;324;p16: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rmAutofit/>
          </a:bodyPr>
          <a:lstStyle/>
          <a:p>
            <a:pPr marL="0" lvl="0" indent="0" algn="l" rtl="0">
              <a:lnSpc>
                <a:spcPct val="90000"/>
              </a:lnSpc>
              <a:spcBef>
                <a:spcPts val="0"/>
              </a:spcBef>
              <a:spcAft>
                <a:spcPts val="0"/>
              </a:spcAft>
              <a:buNone/>
            </a:pPr>
            <a:r>
              <a:rPr lang="en-US"/>
              <a:t>In most networking situations, we can assume that the algorithms are known.</a:t>
            </a:r>
            <a:endParaRPr/>
          </a:p>
          <a:p>
            <a:pPr marL="0" lvl="0" indent="0" algn="l" rtl="0">
              <a:lnSpc>
                <a:spcPct val="90000"/>
              </a:lnSpc>
              <a:spcBef>
                <a:spcPts val="360"/>
              </a:spcBef>
              <a:spcAft>
                <a:spcPts val="0"/>
              </a:spcAft>
              <a:buNone/>
            </a:pPr>
            <a:r>
              <a:rPr lang="en-US"/>
              <a:t>What generally makes brute-force cryptanalysis impractical is the use of an algorithm</a:t>
            </a:r>
            <a:endParaRPr/>
          </a:p>
          <a:p>
            <a:pPr marL="0" lvl="0" indent="0" algn="l" rtl="0">
              <a:lnSpc>
                <a:spcPct val="90000"/>
              </a:lnSpc>
              <a:spcBef>
                <a:spcPts val="360"/>
              </a:spcBef>
              <a:spcAft>
                <a:spcPts val="0"/>
              </a:spcAft>
              <a:buNone/>
            </a:pPr>
            <a:r>
              <a:rPr lang="en-US"/>
              <a:t>that employs a large number of keys. For example, the triple DES algorithm,</a:t>
            </a:r>
            <a:endParaRPr/>
          </a:p>
          <a:p>
            <a:pPr marL="0" lvl="0" indent="0" algn="l" rtl="0">
              <a:lnSpc>
                <a:spcPct val="90000"/>
              </a:lnSpc>
              <a:spcBef>
                <a:spcPts val="360"/>
              </a:spcBef>
              <a:spcAft>
                <a:spcPts val="0"/>
              </a:spcAft>
              <a:buNone/>
            </a:pPr>
            <a:r>
              <a:rPr lang="en-US"/>
              <a:t>examined in Chapter 6, makes use of a 168-bit key, giving a key space of 2</a:t>
            </a:r>
            <a:r>
              <a:rPr lang="en-US" baseline="30000"/>
              <a:t>168</a:t>
            </a:r>
            <a:r>
              <a:rPr lang="en-US"/>
              <a:t>  or</a:t>
            </a:r>
            <a:endParaRPr/>
          </a:p>
          <a:p>
            <a:pPr marL="0" lvl="0" indent="0" algn="l" rtl="0">
              <a:lnSpc>
                <a:spcPct val="90000"/>
              </a:lnSpc>
              <a:spcBef>
                <a:spcPts val="360"/>
              </a:spcBef>
              <a:spcAft>
                <a:spcPts val="0"/>
              </a:spcAft>
              <a:buNone/>
            </a:pPr>
            <a:r>
              <a:rPr lang="en-US"/>
              <a:t>greater than 3.7 *  10</a:t>
            </a:r>
            <a:r>
              <a:rPr lang="en-US" baseline="30000"/>
              <a:t>50</a:t>
            </a:r>
            <a:r>
              <a:rPr lang="en-US"/>
              <a:t>  possible keys.</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The third characteristic is also significant. If the language of the plaintext</a:t>
            </a:r>
            <a:endParaRPr/>
          </a:p>
          <a:p>
            <a:pPr marL="0" lvl="0" indent="0" algn="l" rtl="0">
              <a:lnSpc>
                <a:spcPct val="90000"/>
              </a:lnSpc>
              <a:spcBef>
                <a:spcPts val="360"/>
              </a:spcBef>
              <a:spcAft>
                <a:spcPts val="0"/>
              </a:spcAft>
              <a:buNone/>
            </a:pPr>
            <a:r>
              <a:rPr lang="en-US"/>
              <a:t>is unknown, then plaintext output may not be recognizable. Furthermore, the</a:t>
            </a:r>
            <a:endParaRPr/>
          </a:p>
          <a:p>
            <a:pPr marL="0" lvl="0" indent="0" algn="l" rtl="0">
              <a:lnSpc>
                <a:spcPct val="90000"/>
              </a:lnSpc>
              <a:spcBef>
                <a:spcPts val="360"/>
              </a:spcBef>
              <a:spcAft>
                <a:spcPts val="0"/>
              </a:spcAft>
              <a:buNone/>
            </a:pPr>
            <a:r>
              <a:rPr lang="en-US"/>
              <a:t>input may be abbreviated or compressed in some fashion, again making recognition</a:t>
            </a:r>
            <a:endParaRPr/>
          </a:p>
          <a:p>
            <a:pPr marL="0" lvl="0" indent="0" algn="l" rtl="0">
              <a:lnSpc>
                <a:spcPct val="90000"/>
              </a:lnSpc>
              <a:spcBef>
                <a:spcPts val="360"/>
              </a:spcBef>
              <a:spcAft>
                <a:spcPts val="0"/>
              </a:spcAft>
              <a:buNone/>
            </a:pPr>
            <a:r>
              <a:rPr lang="en-US"/>
              <a:t>difficult. For example, Figure 2.4 shows a portion of a text file compressed</a:t>
            </a:r>
            <a:endParaRPr/>
          </a:p>
          <a:p>
            <a:pPr marL="0" lvl="0" indent="0" algn="l" rtl="0">
              <a:lnSpc>
                <a:spcPct val="90000"/>
              </a:lnSpc>
              <a:spcBef>
                <a:spcPts val="360"/>
              </a:spcBef>
              <a:spcAft>
                <a:spcPts val="0"/>
              </a:spcAft>
              <a:buNone/>
            </a:pPr>
            <a:r>
              <a:rPr lang="en-US"/>
              <a:t>using an algorithm called ZIP. If this file is then encrypted with a simple substitution</a:t>
            </a:r>
            <a:endParaRPr/>
          </a:p>
          <a:p>
            <a:pPr marL="0" lvl="0" indent="0" algn="l" rtl="0">
              <a:lnSpc>
                <a:spcPct val="90000"/>
              </a:lnSpc>
              <a:spcBef>
                <a:spcPts val="360"/>
              </a:spcBef>
              <a:spcAft>
                <a:spcPts val="0"/>
              </a:spcAft>
              <a:buNone/>
            </a:pPr>
            <a:r>
              <a:rPr lang="en-US"/>
              <a:t>cipher (expanded to include more than just 26 alphabetic characters),</a:t>
            </a:r>
            <a:endParaRPr/>
          </a:p>
          <a:p>
            <a:pPr marL="0" lvl="0" indent="0" algn="l" rtl="0">
              <a:lnSpc>
                <a:spcPct val="90000"/>
              </a:lnSpc>
              <a:spcBef>
                <a:spcPts val="360"/>
              </a:spcBef>
              <a:spcAft>
                <a:spcPts val="0"/>
              </a:spcAft>
              <a:buNone/>
            </a:pPr>
            <a:r>
              <a:rPr lang="en-US"/>
              <a:t>then the plaintext may not be recognized when it is uncovered in the brute-force</a:t>
            </a:r>
            <a:endParaRPr/>
          </a:p>
          <a:p>
            <a:pPr marL="0" lvl="0" indent="0" algn="l" rtl="0">
              <a:lnSpc>
                <a:spcPct val="90000"/>
              </a:lnSpc>
              <a:spcBef>
                <a:spcPts val="360"/>
              </a:spcBef>
              <a:spcAft>
                <a:spcPts val="0"/>
              </a:spcAft>
              <a:buNone/>
            </a:pPr>
            <a:r>
              <a:rPr lang="en-US"/>
              <a:t>cryptanalysis.</a:t>
            </a:r>
            <a:endParaRPr/>
          </a:p>
        </p:txBody>
      </p:sp>
      <p:sp>
        <p:nvSpPr>
          <p:cNvPr id="325" name="Google Shape;325;p16: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17: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18</a:t>
            </a:fld>
            <a:endParaRPr>
              <a:latin typeface="Arial"/>
              <a:ea typeface="Arial"/>
              <a:cs typeface="Arial"/>
              <a:sym typeface="Arial"/>
            </a:endParaRPr>
          </a:p>
        </p:txBody>
      </p:sp>
      <p:sp>
        <p:nvSpPr>
          <p:cNvPr id="331" name="Google Shape;331;p17: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2" name="Google Shape;332;p17: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With only 25 possible keys, the Caesar cipher is far from secure. A dramatic increase</a:t>
            </a:r>
            <a:endParaRPr/>
          </a:p>
          <a:p>
            <a:pPr marL="0" lvl="0" indent="0" algn="l" rtl="0">
              <a:spcBef>
                <a:spcPts val="360"/>
              </a:spcBef>
              <a:spcAft>
                <a:spcPts val="0"/>
              </a:spcAft>
              <a:buNone/>
            </a:pPr>
            <a:r>
              <a:rPr lang="en-US"/>
              <a:t>in the key space can be achieved by allowing an arbitrary substitution. Before proceeding,</a:t>
            </a:r>
            <a:endParaRPr/>
          </a:p>
          <a:p>
            <a:pPr marL="0" lvl="0" indent="0" algn="l" rtl="0">
              <a:spcBef>
                <a:spcPts val="360"/>
              </a:spcBef>
              <a:spcAft>
                <a:spcPts val="0"/>
              </a:spcAft>
              <a:buNone/>
            </a:pPr>
            <a:r>
              <a:rPr lang="en-US"/>
              <a:t>we define the term permutation . A permutation  of a finite set of elements S</a:t>
            </a:r>
            <a:endParaRPr/>
          </a:p>
          <a:p>
            <a:pPr marL="0" lvl="0" indent="0" algn="l" rtl="0">
              <a:spcBef>
                <a:spcPts val="360"/>
              </a:spcBef>
              <a:spcAft>
                <a:spcPts val="0"/>
              </a:spcAft>
              <a:buNone/>
            </a:pPr>
            <a:r>
              <a:rPr lang="en-US"/>
              <a:t> is an ordered sequence of all the elements of S , with each element appearing exactly</a:t>
            </a:r>
            <a:endParaRPr/>
          </a:p>
          <a:p>
            <a:pPr marL="0" lvl="0" indent="0" algn="l" rtl="0">
              <a:spcBef>
                <a:spcPts val="360"/>
              </a:spcBef>
              <a:spcAft>
                <a:spcPts val="0"/>
              </a:spcAft>
              <a:buNone/>
            </a:pPr>
            <a:r>
              <a:rPr lang="en-US"/>
              <a:t>once.</a:t>
            </a:r>
            <a:endParaRPr/>
          </a:p>
          <a:p>
            <a:pPr marL="0" lvl="0" indent="0" algn="l" rtl="0">
              <a:spcBef>
                <a:spcPts val="360"/>
              </a:spcBef>
              <a:spcAft>
                <a:spcPts val="0"/>
              </a:spcAft>
              <a:buNone/>
            </a:pPr>
            <a:endParaRPr/>
          </a:p>
          <a:p>
            <a:pPr marL="0" lvl="0" indent="0" algn="l" rtl="0">
              <a:spcBef>
                <a:spcPts val="360"/>
              </a:spcBef>
              <a:spcAft>
                <a:spcPts val="0"/>
              </a:spcAft>
              <a:buNone/>
            </a:pPr>
            <a:r>
              <a:rPr lang="en-US"/>
              <a:t> For example, if S =  {a, b, c}, there are six permutations of S :</a:t>
            </a:r>
            <a:endParaRPr/>
          </a:p>
          <a:p>
            <a:pPr marL="0" lvl="0" indent="0" algn="l" rtl="0">
              <a:spcBef>
                <a:spcPts val="360"/>
              </a:spcBef>
              <a:spcAft>
                <a:spcPts val="0"/>
              </a:spcAft>
              <a:buNone/>
            </a:pPr>
            <a:r>
              <a:rPr lang="en-US"/>
              <a:t>abc, acb, bac, bca, cab, cba</a:t>
            </a:r>
            <a:endParaRPr/>
          </a:p>
          <a:p>
            <a:pPr marL="0" lvl="0" indent="0" algn="l" rtl="0">
              <a:spcBef>
                <a:spcPts val="360"/>
              </a:spcBef>
              <a:spcAft>
                <a:spcPts val="0"/>
              </a:spcAft>
              <a:buNone/>
            </a:pPr>
            <a:endParaRPr/>
          </a:p>
          <a:p>
            <a:pPr marL="0" lvl="0" indent="0" algn="l" rtl="0">
              <a:spcBef>
                <a:spcPts val="360"/>
              </a:spcBef>
              <a:spcAft>
                <a:spcPts val="0"/>
              </a:spcAft>
              <a:buNone/>
            </a:pPr>
            <a:r>
              <a:rPr lang="en-US"/>
              <a:t> In general, there are n ! permutations of a set of n  elements, because the first</a:t>
            </a:r>
            <a:endParaRPr/>
          </a:p>
          <a:p>
            <a:pPr marL="0" lvl="0" indent="0" algn="l" rtl="0">
              <a:spcBef>
                <a:spcPts val="360"/>
              </a:spcBef>
              <a:spcAft>
                <a:spcPts val="0"/>
              </a:spcAft>
              <a:buNone/>
            </a:pPr>
            <a:r>
              <a:rPr lang="en-US"/>
              <a:t>element can be chosen in one of n  ways, the second in n -  1 ways, the third in n -  2</a:t>
            </a:r>
            <a:endParaRPr/>
          </a:p>
          <a:p>
            <a:pPr marL="0" lvl="0" indent="0" algn="l" rtl="0">
              <a:spcBef>
                <a:spcPts val="360"/>
              </a:spcBef>
              <a:spcAft>
                <a:spcPts val="0"/>
              </a:spcAft>
              <a:buNone/>
            </a:pPr>
            <a:r>
              <a:rPr lang="en-US"/>
              <a:t>ways, and so on.</a:t>
            </a:r>
            <a:endParaRPr/>
          </a:p>
          <a:p>
            <a:pPr marL="0" lvl="0" indent="0" algn="l" rtl="0">
              <a:spcBef>
                <a:spcPts val="360"/>
              </a:spcBef>
              <a:spcAft>
                <a:spcPts val="0"/>
              </a:spcAft>
              <a:buNone/>
            </a:pPr>
            <a:endParaRPr/>
          </a:p>
          <a:p>
            <a:pPr marL="0" lvl="0" indent="0" algn="l" rtl="0">
              <a:spcBef>
                <a:spcPts val="360"/>
              </a:spcBef>
              <a:spcAft>
                <a:spcPts val="0"/>
              </a:spcAft>
              <a:buNone/>
            </a:pPr>
            <a:r>
              <a:rPr lang="en-US"/>
              <a:t> If, instead, the “cipher” line can be any permutation of the 26 alphabetic characters,</a:t>
            </a:r>
            <a:endParaRPr/>
          </a:p>
          <a:p>
            <a:pPr marL="0" lvl="0" indent="0" algn="l" rtl="0">
              <a:spcBef>
                <a:spcPts val="360"/>
              </a:spcBef>
              <a:spcAft>
                <a:spcPts val="0"/>
              </a:spcAft>
              <a:buNone/>
            </a:pPr>
            <a:r>
              <a:rPr lang="en-US"/>
              <a:t>then there are 26! or greater than 4 *  10</a:t>
            </a:r>
            <a:r>
              <a:rPr lang="en-US" baseline="30000"/>
              <a:t>26</a:t>
            </a:r>
            <a:r>
              <a:rPr lang="en-US"/>
              <a:t>  possible keys. This is 10 orders of magnitude</a:t>
            </a:r>
            <a:endParaRPr/>
          </a:p>
          <a:p>
            <a:pPr marL="0" lvl="0" indent="0" algn="l" rtl="0">
              <a:spcBef>
                <a:spcPts val="360"/>
              </a:spcBef>
              <a:spcAft>
                <a:spcPts val="0"/>
              </a:spcAft>
              <a:buNone/>
            </a:pPr>
            <a:r>
              <a:rPr lang="en-US"/>
              <a:t>greater than the key space for DES and would seem to eliminate brute-force</a:t>
            </a:r>
            <a:endParaRPr/>
          </a:p>
          <a:p>
            <a:pPr marL="0" lvl="0" indent="0" algn="l" rtl="0">
              <a:spcBef>
                <a:spcPts val="360"/>
              </a:spcBef>
              <a:spcAft>
                <a:spcPts val="0"/>
              </a:spcAft>
              <a:buNone/>
            </a:pPr>
            <a:r>
              <a:rPr lang="en-US"/>
              <a:t>techniques for cryptanalysis. Such an approach is referred to as a monoalphabetic</a:t>
            </a:r>
            <a:endParaRPr/>
          </a:p>
          <a:p>
            <a:pPr marL="0" lvl="0" indent="0" algn="l" rtl="0">
              <a:spcBef>
                <a:spcPts val="360"/>
              </a:spcBef>
              <a:spcAft>
                <a:spcPts val="0"/>
              </a:spcAft>
              <a:buNone/>
            </a:pPr>
            <a:r>
              <a:rPr lang="en-US"/>
              <a:t>substitution cipher , because a single cipher alphabet (mapping from plain alphabet</a:t>
            </a:r>
            <a:endParaRPr/>
          </a:p>
          <a:p>
            <a:pPr marL="0" lvl="0" indent="0" algn="l" rtl="0">
              <a:spcBef>
                <a:spcPts val="360"/>
              </a:spcBef>
              <a:spcAft>
                <a:spcPts val="0"/>
              </a:spcAft>
              <a:buNone/>
            </a:pPr>
            <a:r>
              <a:rPr lang="en-US"/>
              <a:t>to cipher alphabet) is used per message.</a:t>
            </a:r>
            <a:endParaRPr b="0">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18: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19</a:t>
            </a:fld>
            <a:endParaRPr>
              <a:latin typeface="Arial"/>
              <a:ea typeface="Arial"/>
              <a:cs typeface="Arial"/>
              <a:sym typeface="Arial"/>
            </a:endParaRPr>
          </a:p>
        </p:txBody>
      </p:sp>
      <p:sp>
        <p:nvSpPr>
          <p:cNvPr id="338" name="Google Shape;338;p18: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9" name="Google Shape;339;p18: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There is, however, another line of attack. If the cryptanalyst knows the nature</a:t>
            </a:r>
            <a:endParaRPr/>
          </a:p>
          <a:p>
            <a:pPr marL="0" lvl="0" indent="0" algn="l" rtl="0">
              <a:spcBef>
                <a:spcPts val="360"/>
              </a:spcBef>
              <a:spcAft>
                <a:spcPts val="0"/>
              </a:spcAft>
              <a:buNone/>
            </a:pPr>
            <a:r>
              <a:rPr lang="en-US"/>
              <a:t>of the plaintext (e.g., noncompressed English text), then the analyst can exploit the</a:t>
            </a:r>
            <a:endParaRPr/>
          </a:p>
          <a:p>
            <a:pPr marL="0" lvl="0" indent="0" algn="l" rtl="0">
              <a:spcBef>
                <a:spcPts val="360"/>
              </a:spcBef>
              <a:spcAft>
                <a:spcPts val="0"/>
              </a:spcAft>
              <a:buNone/>
            </a:pPr>
            <a:r>
              <a:rPr lang="en-US"/>
              <a:t>regularities of the language. To see how such a cryptanalysis might proceed, we give</a:t>
            </a:r>
            <a:endParaRPr/>
          </a:p>
          <a:p>
            <a:pPr marL="0" lvl="0" indent="0" algn="l" rtl="0">
              <a:spcBef>
                <a:spcPts val="360"/>
              </a:spcBef>
              <a:spcAft>
                <a:spcPts val="0"/>
              </a:spcAft>
              <a:buNone/>
            </a:pPr>
            <a:r>
              <a:rPr lang="en-US"/>
              <a:t>a partial example here that is adapted from one in [SINK09]. The ciphertext to be</a:t>
            </a:r>
            <a:endParaRPr/>
          </a:p>
          <a:p>
            <a:pPr marL="0" lvl="0" indent="0" algn="l" rtl="0">
              <a:spcBef>
                <a:spcPts val="360"/>
              </a:spcBef>
              <a:spcAft>
                <a:spcPts val="0"/>
              </a:spcAft>
              <a:buNone/>
            </a:pPr>
            <a:r>
              <a:rPr lang="en-US"/>
              <a:t>solved is</a:t>
            </a:r>
            <a:endParaRPr/>
          </a:p>
          <a:p>
            <a:pPr marL="0" lvl="0" indent="0" algn="l" rtl="0">
              <a:spcBef>
                <a:spcPts val="360"/>
              </a:spcBef>
              <a:spcAft>
                <a:spcPts val="0"/>
              </a:spcAft>
              <a:buNone/>
            </a:pPr>
            <a:endParaRPr/>
          </a:p>
          <a:p>
            <a:pPr marL="0" lvl="0" indent="0" algn="l" rtl="0">
              <a:spcBef>
                <a:spcPts val="360"/>
              </a:spcBef>
              <a:spcAft>
                <a:spcPts val="0"/>
              </a:spcAft>
              <a:buNone/>
            </a:pPr>
            <a:r>
              <a:rPr lang="en-US"/>
              <a:t> UZQSOVUOHXMOPVGPOZPEVSGZWSZOPFPESXUDBMETSXAIZ</a:t>
            </a:r>
            <a:endParaRPr/>
          </a:p>
          <a:p>
            <a:pPr marL="0" lvl="0" indent="0" algn="l" rtl="0">
              <a:spcBef>
                <a:spcPts val="360"/>
              </a:spcBef>
              <a:spcAft>
                <a:spcPts val="0"/>
              </a:spcAft>
              <a:buNone/>
            </a:pPr>
            <a:endParaRPr/>
          </a:p>
          <a:p>
            <a:pPr marL="0" lvl="0" indent="0" algn="l" rtl="0">
              <a:spcBef>
                <a:spcPts val="360"/>
              </a:spcBef>
              <a:spcAft>
                <a:spcPts val="0"/>
              </a:spcAft>
              <a:buNone/>
            </a:pPr>
            <a:r>
              <a:rPr lang="en-US"/>
              <a:t>VUEPHZHMDZSHZOWSFPAPPDTSVPQUZWYMXUZUHSX</a:t>
            </a:r>
            <a:endParaRPr/>
          </a:p>
          <a:p>
            <a:pPr marL="0" lvl="0" indent="0" algn="l" rtl="0">
              <a:spcBef>
                <a:spcPts val="360"/>
              </a:spcBef>
              <a:spcAft>
                <a:spcPts val="0"/>
              </a:spcAft>
              <a:buNone/>
            </a:pPr>
            <a:endParaRPr/>
          </a:p>
          <a:p>
            <a:pPr marL="0" lvl="0" indent="0" algn="l" rtl="0">
              <a:spcBef>
                <a:spcPts val="360"/>
              </a:spcBef>
              <a:spcAft>
                <a:spcPts val="0"/>
              </a:spcAft>
              <a:buNone/>
            </a:pPr>
            <a:r>
              <a:rPr lang="en-US"/>
              <a:t>EPYEPOPDZSZUFPOMBZWPFUPZHMDJUDTMOHMQ</a:t>
            </a:r>
            <a:endParaRPr/>
          </a:p>
          <a:p>
            <a:pPr marL="0" lvl="0" indent="0" algn="l" rtl="0">
              <a:spcBef>
                <a:spcPts val="360"/>
              </a:spcBef>
              <a:spcAft>
                <a:spcPts val="0"/>
              </a:spcAft>
              <a:buNone/>
            </a:pPr>
            <a:endParaRPr/>
          </a:p>
          <a:p>
            <a:pPr marL="0" lvl="0" indent="0" algn="l" rtl="0">
              <a:spcBef>
                <a:spcPts val="360"/>
              </a:spcBef>
              <a:spcAft>
                <a:spcPts val="0"/>
              </a:spcAft>
              <a:buNone/>
            </a:pPr>
            <a:r>
              <a:rPr lang="en-US"/>
              <a:t> As a first step, the relative frequency of the letters can be determined and</a:t>
            </a:r>
            <a:endParaRPr/>
          </a:p>
          <a:p>
            <a:pPr marL="0" lvl="0" indent="0" algn="l" rtl="0">
              <a:spcBef>
                <a:spcPts val="360"/>
              </a:spcBef>
              <a:spcAft>
                <a:spcPts val="0"/>
              </a:spcAft>
              <a:buNone/>
            </a:pPr>
            <a:r>
              <a:rPr lang="en-US"/>
              <a:t>compared to a standard frequency distribution for English, such as is shown in</a:t>
            </a:r>
            <a:endParaRPr/>
          </a:p>
          <a:p>
            <a:pPr marL="0" lvl="0" indent="0" algn="l" rtl="0">
              <a:spcBef>
                <a:spcPts val="360"/>
              </a:spcBef>
              <a:spcAft>
                <a:spcPts val="0"/>
              </a:spcAft>
              <a:buNone/>
            </a:pPr>
            <a:r>
              <a:rPr lang="en-US"/>
              <a:t>Figure 2.5 (based on [LEWA00]). If the message were long enough, this technique</a:t>
            </a:r>
            <a:endParaRPr/>
          </a:p>
          <a:p>
            <a:pPr marL="0" lvl="0" indent="0" algn="l" rtl="0">
              <a:spcBef>
                <a:spcPts val="360"/>
              </a:spcBef>
              <a:spcAft>
                <a:spcPts val="0"/>
              </a:spcAft>
              <a:buNone/>
            </a:pPr>
            <a:r>
              <a:rPr lang="en-US"/>
              <a:t>alone might be sufficient, but because this is a relatively short message, we cannot</a:t>
            </a:r>
            <a:endParaRPr/>
          </a:p>
          <a:p>
            <a:pPr marL="0" lvl="0" indent="0" algn="l" rtl="0">
              <a:spcBef>
                <a:spcPts val="360"/>
              </a:spcBef>
              <a:spcAft>
                <a:spcPts val="0"/>
              </a:spcAft>
              <a:buNone/>
            </a:pPr>
            <a:r>
              <a:rPr lang="en-US"/>
              <a:t>expect an exact match. In any case, the relative frequencies of the letters in the</a:t>
            </a:r>
            <a:endParaRPr/>
          </a:p>
          <a:p>
            <a:pPr marL="0" lvl="0" indent="0" algn="l" rtl="0">
              <a:spcBef>
                <a:spcPts val="360"/>
              </a:spcBef>
              <a:spcAft>
                <a:spcPts val="0"/>
              </a:spcAft>
              <a:buNone/>
            </a:pPr>
            <a:r>
              <a:rPr lang="en-US"/>
              <a:t>ciphertext (in percentages) are as follows:</a:t>
            </a:r>
            <a:endParaRPr/>
          </a:p>
          <a:p>
            <a:pPr marL="0" lvl="0" indent="0" algn="l" rtl="0">
              <a:spcBef>
                <a:spcPts val="360"/>
              </a:spcBef>
              <a:spcAft>
                <a:spcPts val="0"/>
              </a:spcAft>
              <a:buNone/>
            </a:pPr>
            <a:endParaRPr/>
          </a:p>
          <a:p>
            <a:pPr marL="0" lvl="0" indent="0" algn="l" rtl="0">
              <a:spcBef>
                <a:spcPts val="360"/>
              </a:spcBef>
              <a:spcAft>
                <a:spcPts val="0"/>
              </a:spcAft>
              <a:buNone/>
            </a:pPr>
            <a:r>
              <a:rPr lang="en-US"/>
              <a:t>P 13.33 	H 5.83 	F 3.33 	B 1.67 	C 0.00</a:t>
            </a:r>
            <a:endParaRPr/>
          </a:p>
          <a:p>
            <a:pPr marL="0" lvl="0" indent="0" algn="l" rtl="0">
              <a:spcBef>
                <a:spcPts val="360"/>
              </a:spcBef>
              <a:spcAft>
                <a:spcPts val="0"/>
              </a:spcAft>
              <a:buNone/>
            </a:pPr>
            <a:r>
              <a:rPr lang="en-US"/>
              <a:t>Z 11.67 	D 5.00 	W 3.33 	G 1.67 	K 0.00</a:t>
            </a:r>
            <a:endParaRPr/>
          </a:p>
          <a:p>
            <a:pPr marL="0" lvl="0" indent="0" algn="l" rtl="0">
              <a:spcBef>
                <a:spcPts val="360"/>
              </a:spcBef>
              <a:spcAft>
                <a:spcPts val="0"/>
              </a:spcAft>
              <a:buNone/>
            </a:pPr>
            <a:r>
              <a:rPr lang="en-US"/>
              <a:t>S 8.33 	E 5.00 	Q 2.50 	Y 1.67 	L 0.00</a:t>
            </a:r>
            <a:endParaRPr/>
          </a:p>
          <a:p>
            <a:pPr marL="0" lvl="0" indent="0" algn="l" rtl="0">
              <a:spcBef>
                <a:spcPts val="360"/>
              </a:spcBef>
              <a:spcAft>
                <a:spcPts val="0"/>
              </a:spcAft>
              <a:buNone/>
            </a:pPr>
            <a:r>
              <a:rPr lang="en-US"/>
              <a:t>U 8.33 	V 4.17 	T 2.50 	I 0.83 	N 0.00</a:t>
            </a:r>
            <a:endParaRPr/>
          </a:p>
          <a:p>
            <a:pPr marL="0" lvl="0" indent="0" algn="l" rtl="0">
              <a:spcBef>
                <a:spcPts val="360"/>
              </a:spcBef>
              <a:spcAft>
                <a:spcPts val="0"/>
              </a:spcAft>
              <a:buNone/>
            </a:pPr>
            <a:r>
              <a:rPr lang="en-US"/>
              <a:t>O 7.50 	X 4.17 	A 1.67 	J 0.83 	R 0.00</a:t>
            </a:r>
            <a:endParaRPr/>
          </a:p>
          <a:p>
            <a:pPr marL="0" lvl="0" indent="0" algn="l" rtl="0">
              <a:spcBef>
                <a:spcPts val="360"/>
              </a:spcBef>
              <a:spcAft>
                <a:spcPts val="0"/>
              </a:spcAft>
              <a:buNone/>
            </a:pPr>
            <a:r>
              <a:rPr lang="en-US"/>
              <a:t>M 6.67</a:t>
            </a:r>
            <a:endParaRPr/>
          </a:p>
          <a:p>
            <a:pPr marL="0" lvl="0" indent="0" algn="l" rtl="0">
              <a:spcBef>
                <a:spcPts val="360"/>
              </a:spcBef>
              <a:spcAft>
                <a:spcPts val="0"/>
              </a:spcAft>
              <a:buNone/>
            </a:pPr>
            <a:endParaRPr/>
          </a:p>
          <a:p>
            <a:pPr marL="0" lvl="0" indent="0" algn="l" rtl="0">
              <a:spcBef>
                <a:spcPts val="360"/>
              </a:spcBef>
              <a:spcAft>
                <a:spcPts val="0"/>
              </a:spcAft>
              <a:buNone/>
            </a:pPr>
            <a:r>
              <a:rPr lang="en-US"/>
              <a:t> Comparing this breakdown with Figure 2.5, it seems likely that cipher letters P</a:t>
            </a:r>
            <a:endParaRPr/>
          </a:p>
          <a:p>
            <a:pPr marL="0" lvl="0" indent="0" algn="l" rtl="0">
              <a:spcBef>
                <a:spcPts val="360"/>
              </a:spcBef>
              <a:spcAft>
                <a:spcPts val="0"/>
              </a:spcAft>
              <a:buNone/>
            </a:pPr>
            <a:r>
              <a:rPr lang="en-US"/>
              <a:t>and Z are the equivalents of plain letters e and t, but it is not certain which is which.</a:t>
            </a:r>
            <a:endParaRPr/>
          </a:p>
          <a:p>
            <a:pPr marL="0" lvl="0" indent="0" algn="l" rtl="0">
              <a:spcBef>
                <a:spcPts val="360"/>
              </a:spcBef>
              <a:spcAft>
                <a:spcPts val="0"/>
              </a:spcAft>
              <a:buNone/>
            </a:pPr>
            <a:r>
              <a:rPr lang="en-US"/>
              <a:t>The letters S, U, O, M, and H are all of relatively high frequency and probably correspond</a:t>
            </a:r>
            <a:endParaRPr/>
          </a:p>
          <a:p>
            <a:pPr marL="0" lvl="0" indent="0" algn="l" rtl="0">
              <a:spcBef>
                <a:spcPts val="360"/>
              </a:spcBef>
              <a:spcAft>
                <a:spcPts val="0"/>
              </a:spcAft>
              <a:buNone/>
            </a:pPr>
            <a:r>
              <a:rPr lang="en-US"/>
              <a:t>to plain letters from the set {a, h, i, n, o, r, s}. The letters with the lowest</a:t>
            </a:r>
            <a:endParaRPr/>
          </a:p>
          <a:p>
            <a:pPr marL="0" lvl="0" indent="0" algn="l" rtl="0">
              <a:spcBef>
                <a:spcPts val="360"/>
              </a:spcBef>
              <a:spcAft>
                <a:spcPts val="0"/>
              </a:spcAft>
              <a:buNone/>
            </a:pPr>
            <a:r>
              <a:rPr lang="en-US"/>
              <a:t>frequencies (namely, A, B, G, Y, I, J) are likely included in the set {b, j, k, q, v, x, z}.</a:t>
            </a:r>
            <a:endParaRPr/>
          </a:p>
          <a:p>
            <a:pPr marL="0" lvl="0" indent="0" algn="l" rtl="0">
              <a:spcBef>
                <a:spcPts val="360"/>
              </a:spcBef>
              <a:spcAft>
                <a:spcPts val="0"/>
              </a:spcAft>
              <a:buNone/>
            </a:pPr>
            <a:endParaRPr/>
          </a:p>
          <a:p>
            <a:pPr marL="0" lvl="0" indent="0" algn="l" rtl="0">
              <a:spcBef>
                <a:spcPts val="360"/>
              </a:spcBef>
              <a:spcAft>
                <a:spcPts val="0"/>
              </a:spcAft>
              <a:buNone/>
            </a:pPr>
            <a:r>
              <a:rPr lang="en-US"/>
              <a:t>There are a number of ways to proceed at this point. We could make some tentative</a:t>
            </a:r>
            <a:endParaRPr/>
          </a:p>
          <a:p>
            <a:pPr marL="0" lvl="0" indent="0" algn="l" rtl="0">
              <a:spcBef>
                <a:spcPts val="360"/>
              </a:spcBef>
              <a:spcAft>
                <a:spcPts val="0"/>
              </a:spcAft>
              <a:buNone/>
            </a:pPr>
            <a:r>
              <a:rPr lang="en-US"/>
              <a:t>assignments and start to fill in the plaintext to see if it looks like a reasonable</a:t>
            </a:r>
            <a:endParaRPr/>
          </a:p>
          <a:p>
            <a:pPr marL="0" lvl="0" indent="0" algn="l" rtl="0">
              <a:spcBef>
                <a:spcPts val="360"/>
              </a:spcBef>
              <a:spcAft>
                <a:spcPts val="0"/>
              </a:spcAft>
              <a:buNone/>
            </a:pPr>
            <a:r>
              <a:rPr lang="en-US"/>
              <a:t>“skeleton” of a message. A more systematic approach is to look for other regularities.</a:t>
            </a:r>
            <a:endParaRPr/>
          </a:p>
          <a:p>
            <a:pPr marL="0" lvl="0" indent="0" algn="l" rtl="0">
              <a:spcBef>
                <a:spcPts val="360"/>
              </a:spcBef>
              <a:spcAft>
                <a:spcPts val="0"/>
              </a:spcAft>
              <a:buNone/>
            </a:pPr>
            <a:r>
              <a:rPr lang="en-US"/>
              <a:t>For example, certain words may be known to be in the text. Or we could look for</a:t>
            </a:r>
            <a:endParaRPr/>
          </a:p>
          <a:p>
            <a:pPr marL="0" lvl="0" indent="0" algn="l" rtl="0">
              <a:spcBef>
                <a:spcPts val="360"/>
              </a:spcBef>
              <a:spcAft>
                <a:spcPts val="0"/>
              </a:spcAft>
              <a:buNone/>
            </a:pPr>
            <a:r>
              <a:rPr lang="en-US"/>
              <a:t>repeating sequences of cipher letters and try to deduce their plaintext equivalents.</a:t>
            </a:r>
            <a:endParaRPr>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19: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20</a:t>
            </a:fld>
            <a:endParaRPr>
              <a:latin typeface="Arial"/>
              <a:ea typeface="Arial"/>
              <a:cs typeface="Arial"/>
              <a:sym typeface="Arial"/>
            </a:endParaRPr>
          </a:p>
        </p:txBody>
      </p:sp>
      <p:sp>
        <p:nvSpPr>
          <p:cNvPr id="344" name="Google Shape;344;p19: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45" name="Google Shape;345;p19: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A powerful tool is to look at the frequency of two-letter combinations, known</a:t>
            </a:r>
            <a:endParaRPr/>
          </a:p>
          <a:p>
            <a:pPr marL="0" lvl="0" indent="0" algn="l" rtl="0">
              <a:spcBef>
                <a:spcPts val="360"/>
              </a:spcBef>
              <a:spcAft>
                <a:spcPts val="0"/>
              </a:spcAft>
              <a:buNone/>
            </a:pPr>
            <a:r>
              <a:rPr lang="en-US"/>
              <a:t>as digrams . A table similar to Figure 2.5 could be drawn up showing the relative frequency</a:t>
            </a:r>
            <a:endParaRPr/>
          </a:p>
          <a:p>
            <a:pPr marL="0" lvl="0" indent="0" algn="l" rtl="0">
              <a:spcBef>
                <a:spcPts val="360"/>
              </a:spcBef>
              <a:spcAft>
                <a:spcPts val="0"/>
              </a:spcAft>
              <a:buNone/>
            </a:pPr>
            <a:r>
              <a:rPr lang="en-US"/>
              <a:t>of digrams. The most common such digram is th. In our ciphertext, the most</a:t>
            </a:r>
            <a:endParaRPr/>
          </a:p>
          <a:p>
            <a:pPr marL="0" lvl="0" indent="0" algn="l" rtl="0">
              <a:spcBef>
                <a:spcPts val="360"/>
              </a:spcBef>
              <a:spcAft>
                <a:spcPts val="0"/>
              </a:spcAft>
              <a:buNone/>
            </a:pPr>
            <a:r>
              <a:rPr lang="en-US"/>
              <a:t>common digram is ZW, which appears three times. So we make the correspondence</a:t>
            </a:r>
            <a:endParaRPr/>
          </a:p>
          <a:p>
            <a:pPr marL="0" lvl="0" indent="0" algn="l" rtl="0">
              <a:spcBef>
                <a:spcPts val="360"/>
              </a:spcBef>
              <a:spcAft>
                <a:spcPts val="0"/>
              </a:spcAft>
              <a:buNone/>
            </a:pPr>
            <a:r>
              <a:rPr lang="en-US"/>
              <a:t>of Z with t and W with h. Then, by our earlier hypothesis, we can equate P with e.</a:t>
            </a:r>
            <a:endParaRPr/>
          </a:p>
          <a:p>
            <a:pPr marL="0" lvl="0" indent="0" algn="l" rtl="0">
              <a:spcBef>
                <a:spcPts val="360"/>
              </a:spcBef>
              <a:spcAft>
                <a:spcPts val="0"/>
              </a:spcAft>
              <a:buNone/>
            </a:pPr>
            <a:r>
              <a:rPr lang="en-US"/>
              <a:t>Now notice that the sequence ZWP appears in the ciphertext, and we can translate</a:t>
            </a:r>
            <a:endParaRPr/>
          </a:p>
          <a:p>
            <a:pPr marL="0" lvl="0" indent="0" algn="l" rtl="0">
              <a:spcBef>
                <a:spcPts val="360"/>
              </a:spcBef>
              <a:spcAft>
                <a:spcPts val="0"/>
              </a:spcAft>
              <a:buNone/>
            </a:pPr>
            <a:r>
              <a:rPr lang="en-US"/>
              <a:t>that sequence as “the.” This is the most frequent trigram (three-letter combination)</a:t>
            </a:r>
            <a:endParaRPr/>
          </a:p>
          <a:p>
            <a:pPr marL="0" lvl="0" indent="0" algn="l" rtl="0">
              <a:spcBef>
                <a:spcPts val="360"/>
              </a:spcBef>
              <a:spcAft>
                <a:spcPts val="0"/>
              </a:spcAft>
              <a:buNone/>
            </a:pPr>
            <a:r>
              <a:rPr lang="en-US"/>
              <a:t>in English, which seems to indicate that we are on the right track.</a:t>
            </a:r>
            <a:endParaRPr/>
          </a:p>
          <a:p>
            <a:pPr marL="0" lvl="0" indent="0" algn="l" rtl="0">
              <a:spcBef>
                <a:spcPts val="360"/>
              </a:spcBef>
              <a:spcAft>
                <a:spcPts val="0"/>
              </a:spcAft>
              <a:buNone/>
            </a:pPr>
            <a:endParaRPr/>
          </a:p>
          <a:p>
            <a:pPr marL="0" lvl="0" indent="0" algn="l" rtl="0">
              <a:spcBef>
                <a:spcPts val="360"/>
              </a:spcBef>
              <a:spcAft>
                <a:spcPts val="0"/>
              </a:spcAft>
              <a:buNone/>
            </a:pPr>
            <a:r>
              <a:rPr lang="en-US"/>
              <a:t>Next, notice the sequence ZWSZ in the first line. We do not know that these</a:t>
            </a:r>
            <a:endParaRPr/>
          </a:p>
          <a:p>
            <a:pPr marL="0" lvl="0" indent="0" algn="l" rtl="0">
              <a:spcBef>
                <a:spcPts val="360"/>
              </a:spcBef>
              <a:spcAft>
                <a:spcPts val="0"/>
              </a:spcAft>
              <a:buNone/>
            </a:pPr>
            <a:r>
              <a:rPr lang="en-US"/>
              <a:t>four letters form a complete word, but if they do, it is of the form th_t. If so, S</a:t>
            </a:r>
            <a:endParaRPr/>
          </a:p>
          <a:p>
            <a:pPr marL="0" lvl="0" indent="0" algn="l" rtl="0">
              <a:spcBef>
                <a:spcPts val="360"/>
              </a:spcBef>
              <a:spcAft>
                <a:spcPts val="0"/>
              </a:spcAft>
              <a:buNone/>
            </a:pPr>
            <a:r>
              <a:rPr lang="en-US"/>
              <a:t>equates with a.</a:t>
            </a:r>
            <a:endParaRPr/>
          </a:p>
          <a:p>
            <a:pPr marL="0" lvl="0" indent="0" algn="l" rtl="0">
              <a:spcBef>
                <a:spcPts val="360"/>
              </a:spcBef>
              <a:spcAft>
                <a:spcPts val="0"/>
              </a:spcAft>
              <a:buNone/>
            </a:pPr>
            <a:endParaRPr/>
          </a:p>
          <a:p>
            <a:pPr marL="0" lvl="0" indent="0" algn="l" rtl="0">
              <a:spcBef>
                <a:spcPts val="360"/>
              </a:spcBef>
              <a:spcAft>
                <a:spcPts val="0"/>
              </a:spcAft>
              <a:buNone/>
            </a:pPr>
            <a:r>
              <a:rPr lang="en-US"/>
              <a:t> So far, then, we have</a:t>
            </a:r>
            <a:endParaRPr/>
          </a:p>
          <a:p>
            <a:pPr marL="0" lvl="0" indent="0" algn="l" rtl="0">
              <a:spcBef>
                <a:spcPts val="360"/>
              </a:spcBef>
              <a:spcAft>
                <a:spcPts val="0"/>
              </a:spcAft>
              <a:buNone/>
            </a:pPr>
            <a:endParaRPr/>
          </a:p>
          <a:p>
            <a:pPr marL="0" lvl="0" indent="0" algn="l" rtl="0">
              <a:spcBef>
                <a:spcPts val="360"/>
              </a:spcBef>
              <a:spcAft>
                <a:spcPts val="0"/>
              </a:spcAft>
              <a:buNone/>
            </a:pPr>
            <a:r>
              <a:rPr lang="en-US"/>
              <a:t>UZQSOVUOHXMOPVGPOZPEVSGZWSZOPFPESXUDBMETSXAIZ</a:t>
            </a:r>
            <a:endParaRPr/>
          </a:p>
          <a:p>
            <a:pPr marL="0" lvl="0" indent="0" algn="l" rtl="0">
              <a:spcBef>
                <a:spcPts val="360"/>
              </a:spcBef>
              <a:spcAft>
                <a:spcPts val="0"/>
              </a:spcAft>
              <a:buNone/>
            </a:pPr>
            <a:r>
              <a:rPr lang="en-US"/>
              <a:t>   t    a                     e      e    te      a    that     e   e   a                  a</a:t>
            </a:r>
            <a:endParaRPr/>
          </a:p>
          <a:p>
            <a:pPr marL="0" lvl="0" indent="0" algn="l" rtl="0">
              <a:spcBef>
                <a:spcPts val="360"/>
              </a:spcBef>
              <a:spcAft>
                <a:spcPts val="0"/>
              </a:spcAft>
              <a:buNone/>
            </a:pPr>
            <a:endParaRPr/>
          </a:p>
          <a:p>
            <a:pPr marL="0" lvl="0" indent="0" algn="l" rtl="0">
              <a:spcBef>
                <a:spcPts val="360"/>
              </a:spcBef>
              <a:spcAft>
                <a:spcPts val="0"/>
              </a:spcAft>
              <a:buNone/>
            </a:pPr>
            <a:r>
              <a:rPr lang="en-US"/>
              <a:t>VUEPHZHMDZSHZOWSFPAPPDTSVPQUZWYMXUZUHSX</a:t>
            </a:r>
            <a:endParaRPr/>
          </a:p>
          <a:p>
            <a:pPr marL="0" lvl="0" indent="0" algn="l" rtl="0">
              <a:spcBef>
                <a:spcPts val="360"/>
              </a:spcBef>
              <a:spcAft>
                <a:spcPts val="0"/>
              </a:spcAft>
              <a:buNone/>
            </a:pPr>
            <a:r>
              <a:rPr lang="en-US"/>
              <a:t>        e   t          ta    t    ha   e   ee     a   e       th            t       a</a:t>
            </a:r>
            <a:endParaRPr/>
          </a:p>
          <a:p>
            <a:pPr marL="0" lvl="0" indent="0" algn="l" rtl="0">
              <a:spcBef>
                <a:spcPts val="360"/>
              </a:spcBef>
              <a:spcAft>
                <a:spcPts val="0"/>
              </a:spcAft>
              <a:buNone/>
            </a:pPr>
            <a:endParaRPr/>
          </a:p>
          <a:p>
            <a:pPr marL="0" lvl="0" indent="0" algn="l" rtl="0">
              <a:spcBef>
                <a:spcPts val="360"/>
              </a:spcBef>
              <a:spcAft>
                <a:spcPts val="0"/>
              </a:spcAft>
              <a:buNone/>
            </a:pPr>
            <a:r>
              <a:rPr lang="en-US"/>
              <a:t>EPYEPOPDZSZUFPOMBZWPFUPZHMDJUDTMOHMQ</a:t>
            </a:r>
            <a:endParaRPr/>
          </a:p>
          <a:p>
            <a:pPr marL="0" lvl="0" indent="0" algn="l" rtl="0">
              <a:spcBef>
                <a:spcPts val="360"/>
              </a:spcBef>
              <a:spcAft>
                <a:spcPts val="0"/>
              </a:spcAft>
              <a:buNone/>
            </a:pPr>
            <a:r>
              <a:rPr lang="en-US"/>
              <a:t>   e     e   e    tat      e           the         t</a:t>
            </a:r>
            <a:endParaRPr/>
          </a:p>
          <a:p>
            <a:pPr marL="0" lvl="0" indent="0" algn="l" rtl="0">
              <a:spcBef>
                <a:spcPts val="360"/>
              </a:spcBef>
              <a:spcAft>
                <a:spcPts val="0"/>
              </a:spcAft>
              <a:buNone/>
            </a:pPr>
            <a:r>
              <a:rPr lang="en-US"/>
              <a:t> </a:t>
            </a:r>
            <a:endParaRPr/>
          </a:p>
          <a:p>
            <a:pPr marL="0" lvl="0" indent="0" algn="l" rtl="0">
              <a:spcBef>
                <a:spcPts val="360"/>
              </a:spcBef>
              <a:spcAft>
                <a:spcPts val="0"/>
              </a:spcAft>
              <a:buNone/>
            </a:pPr>
            <a:r>
              <a:rPr lang="en-US"/>
              <a:t>Only four letters have been identified, but already we have quite a bit of the</a:t>
            </a:r>
            <a:endParaRPr/>
          </a:p>
          <a:p>
            <a:pPr marL="0" lvl="0" indent="0" algn="l" rtl="0">
              <a:spcBef>
                <a:spcPts val="360"/>
              </a:spcBef>
              <a:spcAft>
                <a:spcPts val="0"/>
              </a:spcAft>
              <a:buNone/>
            </a:pPr>
            <a:r>
              <a:rPr lang="en-US"/>
              <a:t>message. Continued analysis of frequencies plus trial and error should easily yield a</a:t>
            </a:r>
            <a:endParaRPr/>
          </a:p>
          <a:p>
            <a:pPr marL="0" lvl="0" indent="0" algn="l" rtl="0">
              <a:spcBef>
                <a:spcPts val="360"/>
              </a:spcBef>
              <a:spcAft>
                <a:spcPts val="0"/>
              </a:spcAft>
              <a:buNone/>
            </a:pPr>
            <a:r>
              <a:rPr lang="en-US"/>
              <a:t>solution from this point. The complete plaintext, with spaces added between words,</a:t>
            </a:r>
            <a:endParaRPr/>
          </a:p>
          <a:p>
            <a:pPr marL="0" lvl="0" indent="0" algn="l" rtl="0">
              <a:spcBef>
                <a:spcPts val="360"/>
              </a:spcBef>
              <a:spcAft>
                <a:spcPts val="0"/>
              </a:spcAft>
              <a:buNone/>
            </a:pPr>
            <a:r>
              <a:rPr lang="en-US"/>
              <a:t>follows:</a:t>
            </a:r>
            <a:endParaRPr/>
          </a:p>
          <a:p>
            <a:pPr marL="0" lvl="0" indent="0" algn="l" rtl="0">
              <a:spcBef>
                <a:spcPts val="360"/>
              </a:spcBef>
              <a:spcAft>
                <a:spcPts val="0"/>
              </a:spcAft>
              <a:buNone/>
            </a:pPr>
            <a:endParaRPr/>
          </a:p>
          <a:p>
            <a:pPr marL="0" lvl="0" indent="0" algn="l" rtl="0">
              <a:spcBef>
                <a:spcPts val="360"/>
              </a:spcBef>
              <a:spcAft>
                <a:spcPts val="0"/>
              </a:spcAft>
              <a:buNone/>
            </a:pPr>
            <a:r>
              <a:rPr lang="en-US"/>
              <a:t>it was disclosed yesterday that several informal but</a:t>
            </a:r>
            <a:endParaRPr/>
          </a:p>
          <a:p>
            <a:pPr marL="0" lvl="0" indent="0" algn="l" rtl="0">
              <a:spcBef>
                <a:spcPts val="360"/>
              </a:spcBef>
              <a:spcAft>
                <a:spcPts val="0"/>
              </a:spcAft>
              <a:buNone/>
            </a:pPr>
            <a:r>
              <a:rPr lang="en-US"/>
              <a:t>direct contacts have been made with political</a:t>
            </a:r>
            <a:endParaRPr/>
          </a:p>
          <a:p>
            <a:pPr marL="0" lvl="0" indent="0" algn="l" rtl="0">
              <a:spcBef>
                <a:spcPts val="360"/>
              </a:spcBef>
              <a:spcAft>
                <a:spcPts val="0"/>
              </a:spcAft>
              <a:buNone/>
            </a:pPr>
            <a:r>
              <a:rPr lang="en-US"/>
              <a:t>representatives of the Viet cong in Moscow</a:t>
            </a:r>
            <a:endParaRPr/>
          </a:p>
          <a:p>
            <a:pPr marL="0" lvl="0" indent="0" algn="l" rtl="0">
              <a:spcBef>
                <a:spcPts val="360"/>
              </a:spcBef>
              <a:spcAft>
                <a:spcPts val="0"/>
              </a:spcAft>
              <a:buNone/>
            </a:pPr>
            <a:endParaRPr/>
          </a:p>
          <a:p>
            <a:pPr marL="0" lvl="0" indent="0" algn="l" rtl="0">
              <a:spcBef>
                <a:spcPts val="360"/>
              </a:spcBef>
              <a:spcAft>
                <a:spcPts val="0"/>
              </a:spcAft>
              <a:buNone/>
            </a:pPr>
            <a:r>
              <a:rPr lang="en-US"/>
              <a:t>Monoalphabetic ciphers are easy to break because they reflect the frequency</a:t>
            </a:r>
            <a:endParaRPr/>
          </a:p>
          <a:p>
            <a:pPr marL="0" lvl="0" indent="0" algn="l" rtl="0">
              <a:spcBef>
                <a:spcPts val="360"/>
              </a:spcBef>
              <a:spcAft>
                <a:spcPts val="0"/>
              </a:spcAft>
              <a:buNone/>
            </a:pPr>
            <a:r>
              <a:rPr lang="en-US"/>
              <a:t>data of the original alphabet. A countermeasure is to provide multiple substitutes,</a:t>
            </a:r>
            <a:endParaRPr/>
          </a:p>
          <a:p>
            <a:pPr marL="0" lvl="0" indent="0" algn="l" rtl="0">
              <a:spcBef>
                <a:spcPts val="360"/>
              </a:spcBef>
              <a:spcAft>
                <a:spcPts val="0"/>
              </a:spcAft>
              <a:buNone/>
            </a:pPr>
            <a:r>
              <a:rPr lang="en-US"/>
              <a:t> known as homophones, for a single letter. For example, the letter e could be assigned</a:t>
            </a:r>
            <a:endParaRPr/>
          </a:p>
          <a:p>
            <a:pPr marL="0" lvl="0" indent="0" algn="l" rtl="0">
              <a:spcBef>
                <a:spcPts val="360"/>
              </a:spcBef>
              <a:spcAft>
                <a:spcPts val="0"/>
              </a:spcAft>
              <a:buNone/>
            </a:pPr>
            <a:r>
              <a:rPr lang="en-US"/>
              <a:t>a number of different cipher symbols, such as 16, 74, 35, and 21, with each</a:t>
            </a:r>
            <a:endParaRPr/>
          </a:p>
          <a:p>
            <a:pPr marL="0" lvl="0" indent="0" algn="l" rtl="0">
              <a:spcBef>
                <a:spcPts val="360"/>
              </a:spcBef>
              <a:spcAft>
                <a:spcPts val="0"/>
              </a:spcAft>
              <a:buNone/>
            </a:pPr>
            <a:r>
              <a:rPr lang="en-US"/>
              <a:t>homophone assigned to a letter in rotation or randomly. If the number of symbols</a:t>
            </a:r>
            <a:endParaRPr/>
          </a:p>
          <a:p>
            <a:pPr marL="0" lvl="0" indent="0" algn="l" rtl="0">
              <a:spcBef>
                <a:spcPts val="360"/>
              </a:spcBef>
              <a:spcAft>
                <a:spcPts val="0"/>
              </a:spcAft>
              <a:buNone/>
            </a:pPr>
            <a:r>
              <a:rPr lang="en-US"/>
              <a:t>assigned to each letter is proportional to the relative frequency of that letter, then</a:t>
            </a:r>
            <a:endParaRPr/>
          </a:p>
          <a:p>
            <a:pPr marL="0" lvl="0" indent="0" algn="l" rtl="0">
              <a:spcBef>
                <a:spcPts val="360"/>
              </a:spcBef>
              <a:spcAft>
                <a:spcPts val="0"/>
              </a:spcAft>
              <a:buNone/>
            </a:pPr>
            <a:r>
              <a:rPr lang="en-US"/>
              <a:t>single-letter frequency information is completely obliterated. The great mathematician</a:t>
            </a:r>
            <a:endParaRPr/>
          </a:p>
          <a:p>
            <a:pPr marL="0" lvl="0" indent="0" algn="l" rtl="0">
              <a:spcBef>
                <a:spcPts val="360"/>
              </a:spcBef>
              <a:spcAft>
                <a:spcPts val="0"/>
              </a:spcAft>
              <a:buNone/>
            </a:pPr>
            <a:r>
              <a:rPr lang="en-US"/>
              <a:t>Carl Friedrich Gauss believed that he had devised an unbreakable cipher using</a:t>
            </a:r>
            <a:endParaRPr/>
          </a:p>
          <a:p>
            <a:pPr marL="0" lvl="0" indent="0" algn="l" rtl="0">
              <a:spcBef>
                <a:spcPts val="360"/>
              </a:spcBef>
              <a:spcAft>
                <a:spcPts val="0"/>
              </a:spcAft>
              <a:buNone/>
            </a:pPr>
            <a:r>
              <a:rPr lang="en-US"/>
              <a:t>homophones. However, even with homophones, each element of plaintext affects</a:t>
            </a:r>
            <a:endParaRPr/>
          </a:p>
          <a:p>
            <a:pPr marL="0" lvl="0" indent="0" algn="l" rtl="0">
              <a:spcBef>
                <a:spcPts val="360"/>
              </a:spcBef>
              <a:spcAft>
                <a:spcPts val="0"/>
              </a:spcAft>
              <a:buNone/>
            </a:pPr>
            <a:r>
              <a:rPr lang="en-US"/>
              <a:t>only one element of ciphertext, and multiple-letter patterns (e.g., digram frequencies)</a:t>
            </a:r>
            <a:endParaRPr/>
          </a:p>
          <a:p>
            <a:pPr marL="0" lvl="0" indent="0" algn="l" rtl="0">
              <a:spcBef>
                <a:spcPts val="360"/>
              </a:spcBef>
              <a:spcAft>
                <a:spcPts val="0"/>
              </a:spcAft>
              <a:buNone/>
            </a:pPr>
            <a:r>
              <a:rPr lang="en-US"/>
              <a:t>still survive in the ciphertext, making cryptanalysis relatively straightforward.</a:t>
            </a:r>
            <a:endParaRPr/>
          </a:p>
          <a:p>
            <a:pPr marL="0" lvl="0" indent="0" algn="l" rtl="0">
              <a:spcBef>
                <a:spcPts val="360"/>
              </a:spcBef>
              <a:spcAft>
                <a:spcPts val="0"/>
              </a:spcAft>
              <a:buNone/>
            </a:pPr>
            <a:endParaRPr/>
          </a:p>
          <a:p>
            <a:pPr marL="0" lvl="0" indent="0" algn="l" rtl="0">
              <a:spcBef>
                <a:spcPts val="360"/>
              </a:spcBef>
              <a:spcAft>
                <a:spcPts val="0"/>
              </a:spcAft>
              <a:buNone/>
            </a:pPr>
            <a:r>
              <a:rPr lang="en-US"/>
              <a:t>Two principal methods are used in substitution ciphers to lessen the extent to</a:t>
            </a:r>
            <a:endParaRPr/>
          </a:p>
          <a:p>
            <a:pPr marL="0" lvl="0" indent="0" algn="l" rtl="0">
              <a:spcBef>
                <a:spcPts val="360"/>
              </a:spcBef>
              <a:spcAft>
                <a:spcPts val="0"/>
              </a:spcAft>
              <a:buNone/>
            </a:pPr>
            <a:r>
              <a:rPr lang="en-US"/>
              <a:t>which the structure of the plaintext survives in the ciphertext: One approach is to</a:t>
            </a:r>
            <a:endParaRPr/>
          </a:p>
          <a:p>
            <a:pPr marL="0" lvl="0" indent="0" algn="l" rtl="0">
              <a:spcBef>
                <a:spcPts val="360"/>
              </a:spcBef>
              <a:spcAft>
                <a:spcPts val="0"/>
              </a:spcAft>
              <a:buNone/>
            </a:pPr>
            <a:r>
              <a:rPr lang="en-US"/>
              <a:t>encrypt multiple letters of plaintext, and the other is to use multiple cipher alphabets.</a:t>
            </a:r>
            <a:endParaRPr/>
          </a:p>
          <a:p>
            <a:pPr marL="0" lvl="0" indent="0" algn="l" rtl="0">
              <a:spcBef>
                <a:spcPts val="360"/>
              </a:spcBef>
              <a:spcAft>
                <a:spcPts val="0"/>
              </a:spcAft>
              <a:buNone/>
            </a:pPr>
            <a:r>
              <a:rPr lang="en-US"/>
              <a:t>We briefly examine each.</a:t>
            </a:r>
            <a:endParaRPr>
              <a:solidFill>
                <a:srgbClr val="000000"/>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20: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21</a:t>
            </a:fld>
            <a:endParaRPr>
              <a:latin typeface="Arial"/>
              <a:ea typeface="Arial"/>
              <a:cs typeface="Arial"/>
              <a:sym typeface="Arial"/>
            </a:endParaRPr>
          </a:p>
        </p:txBody>
      </p:sp>
      <p:sp>
        <p:nvSpPr>
          <p:cNvPr id="356" name="Google Shape;356;p20: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57" name="Google Shape;357;p20: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The best-known multiple-letter encryption cipher is the Playfair, which treats</a:t>
            </a:r>
            <a:endParaRPr/>
          </a:p>
          <a:p>
            <a:pPr marL="0" lvl="0" indent="0" algn="l" rtl="0">
              <a:spcBef>
                <a:spcPts val="360"/>
              </a:spcBef>
              <a:spcAft>
                <a:spcPts val="0"/>
              </a:spcAft>
              <a:buNone/>
            </a:pPr>
            <a:r>
              <a:rPr lang="en-US"/>
              <a:t>digrams in the plaintext as single units and translates these units into ciphertext</a:t>
            </a:r>
            <a:endParaRPr/>
          </a:p>
          <a:p>
            <a:pPr marL="0" lvl="0" indent="0" algn="l" rtl="0">
              <a:spcBef>
                <a:spcPts val="360"/>
              </a:spcBef>
              <a:spcAft>
                <a:spcPts val="0"/>
              </a:spcAft>
              <a:buNone/>
            </a:pPr>
            <a:r>
              <a:rPr lang="en-US"/>
              <a:t>Digrams.</a:t>
            </a:r>
            <a:endParaRPr/>
          </a:p>
          <a:p>
            <a:pPr marL="0" lvl="0" indent="0" algn="l" rtl="0">
              <a:spcBef>
                <a:spcPts val="360"/>
              </a:spcBef>
              <a:spcAft>
                <a:spcPts val="0"/>
              </a:spcAft>
              <a:buNone/>
            </a:pPr>
            <a:endParaRPr/>
          </a:p>
          <a:p>
            <a:pPr marL="0" lvl="0" indent="0" algn="l" rtl="0">
              <a:spcBef>
                <a:spcPts val="360"/>
              </a:spcBef>
              <a:spcAft>
                <a:spcPts val="0"/>
              </a:spcAft>
              <a:buNone/>
            </a:pPr>
            <a:r>
              <a:rPr lang="en-US"/>
              <a:t> The Playfair algorithm is based on the use of a 5 *  5 matrix of letters constructed</a:t>
            </a:r>
            <a:endParaRPr/>
          </a:p>
          <a:p>
            <a:pPr marL="0" lvl="0" indent="0" algn="l" rtl="0">
              <a:spcBef>
                <a:spcPts val="360"/>
              </a:spcBef>
              <a:spcAft>
                <a:spcPts val="0"/>
              </a:spcAft>
              <a:buNone/>
            </a:pPr>
            <a:r>
              <a:rPr lang="en-US"/>
              <a:t>using a keyword.</a:t>
            </a:r>
            <a:endParaRPr>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3: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3</a:t>
            </a:fld>
            <a:endParaRPr dirty="0">
              <a:latin typeface="Arial"/>
              <a:ea typeface="Arial"/>
              <a:cs typeface="Arial"/>
              <a:sym typeface="Arial"/>
            </a:endParaRPr>
          </a:p>
        </p:txBody>
      </p:sp>
      <p:sp>
        <p:nvSpPr>
          <p:cNvPr id="202" name="Google Shape;202;p3: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3" name="Google Shape;203;p3: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dirty="0"/>
              <a:t> Symmetric encryption, also referred to as conventional encryption or single-key</a:t>
            </a:r>
            <a:endParaRPr dirty="0"/>
          </a:p>
          <a:p>
            <a:pPr marL="0" lvl="0" indent="0" algn="l" rtl="0">
              <a:spcBef>
                <a:spcPts val="360"/>
              </a:spcBef>
              <a:spcAft>
                <a:spcPts val="0"/>
              </a:spcAft>
              <a:buNone/>
            </a:pPr>
            <a:r>
              <a:rPr lang="en-US" dirty="0"/>
              <a:t>encryption, was the only type of encryption in use prior to the development of public key</a:t>
            </a:r>
            <a:endParaRPr dirty="0"/>
          </a:p>
          <a:p>
            <a:pPr marL="0" lvl="0" indent="0" algn="l" rtl="0">
              <a:spcBef>
                <a:spcPts val="360"/>
              </a:spcBef>
              <a:spcAft>
                <a:spcPts val="0"/>
              </a:spcAft>
              <a:buNone/>
            </a:pPr>
            <a:r>
              <a:rPr lang="en-US" dirty="0"/>
              <a:t>encryption in the 1970s. It remains by far the most widely used of the two types</a:t>
            </a:r>
            <a:endParaRPr dirty="0"/>
          </a:p>
          <a:p>
            <a:pPr marL="0" lvl="0" indent="0" algn="l" rtl="0">
              <a:spcBef>
                <a:spcPts val="360"/>
              </a:spcBef>
              <a:spcAft>
                <a:spcPts val="0"/>
              </a:spcAft>
              <a:buNone/>
            </a:pPr>
            <a:r>
              <a:rPr lang="en-US" dirty="0"/>
              <a:t>of encryption. Part One examines a number of symmetric ciphers. In this chapter, we</a:t>
            </a:r>
            <a:endParaRPr dirty="0"/>
          </a:p>
          <a:p>
            <a:pPr marL="0" lvl="0" indent="0" algn="l" rtl="0">
              <a:spcBef>
                <a:spcPts val="360"/>
              </a:spcBef>
              <a:spcAft>
                <a:spcPts val="0"/>
              </a:spcAft>
              <a:buNone/>
            </a:pPr>
            <a:r>
              <a:rPr lang="en-US" dirty="0"/>
              <a:t>begin with a look at a general model for the symmetric encryption process; this will</a:t>
            </a:r>
            <a:endParaRPr dirty="0"/>
          </a:p>
          <a:p>
            <a:pPr marL="0" lvl="0" indent="0" algn="l" rtl="0">
              <a:spcBef>
                <a:spcPts val="360"/>
              </a:spcBef>
              <a:spcAft>
                <a:spcPts val="0"/>
              </a:spcAft>
              <a:buNone/>
            </a:pPr>
            <a:r>
              <a:rPr lang="en-US" dirty="0"/>
              <a:t>enable us to understand the context within which the algorithms are used. Next, we</a:t>
            </a:r>
            <a:endParaRPr dirty="0"/>
          </a:p>
          <a:p>
            <a:pPr marL="0" lvl="0" indent="0" algn="l" rtl="0">
              <a:spcBef>
                <a:spcPts val="360"/>
              </a:spcBef>
              <a:spcAft>
                <a:spcPts val="0"/>
              </a:spcAft>
              <a:buNone/>
            </a:pPr>
            <a:r>
              <a:rPr lang="en-US" dirty="0"/>
              <a:t>examine a variety of algorithms in use before the computer era. Finally, we look briefly</a:t>
            </a:r>
            <a:endParaRPr dirty="0"/>
          </a:p>
          <a:p>
            <a:pPr marL="0" lvl="0" indent="0" algn="l" rtl="0">
              <a:spcBef>
                <a:spcPts val="360"/>
              </a:spcBef>
              <a:spcAft>
                <a:spcPts val="0"/>
              </a:spcAft>
              <a:buNone/>
            </a:pPr>
            <a:r>
              <a:rPr lang="en-US" dirty="0"/>
              <a:t>at a different approach known as steganography. Chapters 3 and 5 introduce the two</a:t>
            </a:r>
            <a:endParaRPr dirty="0"/>
          </a:p>
          <a:p>
            <a:pPr marL="0" lvl="0" indent="0" algn="l" rtl="0">
              <a:spcBef>
                <a:spcPts val="360"/>
              </a:spcBef>
              <a:spcAft>
                <a:spcPts val="0"/>
              </a:spcAft>
              <a:buNone/>
            </a:pPr>
            <a:r>
              <a:rPr lang="en-US" dirty="0"/>
              <a:t>most widely used symmetric cipher: DES and AES.</a:t>
            </a:r>
            <a:endParaRPr dirty="0">
              <a:latin typeface="Arial"/>
              <a:ea typeface="Arial"/>
              <a:cs typeface="Arial"/>
              <a:sym typeface="Arial"/>
            </a:endParaRPr>
          </a:p>
          <a:p>
            <a:pPr marL="0" lvl="0" indent="0" algn="l" rtl="0">
              <a:spcBef>
                <a:spcPts val="360"/>
              </a:spcBef>
              <a:spcAft>
                <a:spcPts val="0"/>
              </a:spcAft>
              <a:buNone/>
            </a:pPr>
            <a:endParaRPr dirty="0">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21: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22</a:t>
            </a:fld>
            <a:endParaRPr>
              <a:latin typeface="Arial"/>
              <a:ea typeface="Arial"/>
              <a:cs typeface="Arial"/>
              <a:sym typeface="Arial"/>
            </a:endParaRPr>
          </a:p>
        </p:txBody>
      </p:sp>
      <p:sp>
        <p:nvSpPr>
          <p:cNvPr id="363" name="Google Shape;363;p21: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64" name="Google Shape;364;p21: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In this case, the keyword is monarchy . The matrix is constructed by filling</a:t>
            </a:r>
            <a:endParaRPr/>
          </a:p>
          <a:p>
            <a:pPr marL="0" lvl="0" indent="0" algn="l" rtl="0">
              <a:spcBef>
                <a:spcPts val="360"/>
              </a:spcBef>
              <a:spcAft>
                <a:spcPts val="0"/>
              </a:spcAft>
              <a:buNone/>
            </a:pPr>
            <a:r>
              <a:rPr lang="en-US"/>
              <a:t>in the letters of the keyword (minus duplicates) from left to right and from top to</a:t>
            </a:r>
            <a:endParaRPr/>
          </a:p>
          <a:p>
            <a:pPr marL="0" lvl="0" indent="0" algn="l" rtl="0">
              <a:spcBef>
                <a:spcPts val="360"/>
              </a:spcBef>
              <a:spcAft>
                <a:spcPts val="0"/>
              </a:spcAft>
              <a:buNone/>
            </a:pPr>
            <a:r>
              <a:rPr lang="en-US"/>
              <a:t>bottom, and then filling in the remainder of the matrix with the remaining letters in</a:t>
            </a:r>
            <a:endParaRPr/>
          </a:p>
          <a:p>
            <a:pPr marL="0" lvl="0" indent="0" algn="l" rtl="0">
              <a:spcBef>
                <a:spcPts val="360"/>
              </a:spcBef>
              <a:spcAft>
                <a:spcPts val="0"/>
              </a:spcAft>
              <a:buNone/>
            </a:pPr>
            <a:r>
              <a:rPr lang="en-US"/>
              <a:t>alphabetic order. The letters I and J count as one letter. Plaintext is encrypted two</a:t>
            </a:r>
            <a:endParaRPr/>
          </a:p>
          <a:p>
            <a:pPr marL="0" lvl="0" indent="0" algn="l" rtl="0">
              <a:spcBef>
                <a:spcPts val="360"/>
              </a:spcBef>
              <a:spcAft>
                <a:spcPts val="0"/>
              </a:spcAft>
              <a:buNone/>
            </a:pPr>
            <a:r>
              <a:rPr lang="en-US"/>
              <a:t>letters at a time, according to the following rules:</a:t>
            </a:r>
            <a:endParaRPr/>
          </a:p>
          <a:p>
            <a:pPr marL="0" lvl="0" indent="0" algn="l" rtl="0">
              <a:spcBef>
                <a:spcPts val="360"/>
              </a:spcBef>
              <a:spcAft>
                <a:spcPts val="0"/>
              </a:spcAft>
              <a:buNone/>
            </a:pPr>
            <a:endParaRPr/>
          </a:p>
          <a:p>
            <a:pPr marL="0" lvl="0" indent="0" algn="l" rtl="0">
              <a:spcBef>
                <a:spcPts val="360"/>
              </a:spcBef>
              <a:spcAft>
                <a:spcPts val="0"/>
              </a:spcAft>
              <a:buNone/>
            </a:pPr>
            <a:r>
              <a:rPr lang="en-US"/>
              <a:t>1.  Repeating plaintext letters that are in the same pair are separated with a filler</a:t>
            </a:r>
            <a:endParaRPr/>
          </a:p>
          <a:p>
            <a:pPr marL="0" lvl="0" indent="0" algn="l" rtl="0">
              <a:spcBef>
                <a:spcPts val="360"/>
              </a:spcBef>
              <a:spcAft>
                <a:spcPts val="0"/>
              </a:spcAft>
              <a:buNone/>
            </a:pPr>
            <a:r>
              <a:rPr lang="en-US"/>
              <a:t>letter, such as x, so that balloon would be treated as ba lx lo on.</a:t>
            </a:r>
            <a:endParaRPr/>
          </a:p>
          <a:p>
            <a:pPr marL="0" lvl="0" indent="0" algn="l" rtl="0">
              <a:spcBef>
                <a:spcPts val="360"/>
              </a:spcBef>
              <a:spcAft>
                <a:spcPts val="0"/>
              </a:spcAft>
              <a:buNone/>
            </a:pPr>
            <a:endParaRPr/>
          </a:p>
          <a:p>
            <a:pPr marL="0" lvl="0" indent="0" algn="l" rtl="0">
              <a:spcBef>
                <a:spcPts val="360"/>
              </a:spcBef>
              <a:spcAft>
                <a:spcPts val="0"/>
              </a:spcAft>
              <a:buNone/>
            </a:pPr>
            <a:r>
              <a:rPr lang="en-US"/>
              <a:t>2.  Two plaintext letters that fall in the same row of the matrix are each replaced</a:t>
            </a:r>
            <a:endParaRPr/>
          </a:p>
          <a:p>
            <a:pPr marL="0" lvl="0" indent="0" algn="l" rtl="0">
              <a:spcBef>
                <a:spcPts val="360"/>
              </a:spcBef>
              <a:spcAft>
                <a:spcPts val="0"/>
              </a:spcAft>
              <a:buNone/>
            </a:pPr>
            <a:r>
              <a:rPr lang="en-US"/>
              <a:t>by the letter to the right, with the first element of the row circularly following</a:t>
            </a:r>
            <a:endParaRPr/>
          </a:p>
          <a:p>
            <a:pPr marL="0" lvl="0" indent="0" algn="l" rtl="0">
              <a:spcBef>
                <a:spcPts val="360"/>
              </a:spcBef>
              <a:spcAft>
                <a:spcPts val="0"/>
              </a:spcAft>
              <a:buNone/>
            </a:pPr>
            <a:r>
              <a:rPr lang="en-US"/>
              <a:t>the last. For example, ar is encrypted as RM.</a:t>
            </a:r>
            <a:endParaRPr/>
          </a:p>
          <a:p>
            <a:pPr marL="0" lvl="0" indent="0" algn="l" rtl="0">
              <a:spcBef>
                <a:spcPts val="360"/>
              </a:spcBef>
              <a:spcAft>
                <a:spcPts val="0"/>
              </a:spcAft>
              <a:buNone/>
            </a:pPr>
            <a:endParaRPr/>
          </a:p>
          <a:p>
            <a:pPr marL="0" lvl="0" indent="0" algn="l" rtl="0">
              <a:spcBef>
                <a:spcPts val="360"/>
              </a:spcBef>
              <a:spcAft>
                <a:spcPts val="0"/>
              </a:spcAft>
              <a:buNone/>
            </a:pPr>
            <a:r>
              <a:rPr lang="en-US"/>
              <a:t>3.  Two plaintext letters that fall in the same column are each replaced by the</a:t>
            </a:r>
            <a:endParaRPr/>
          </a:p>
          <a:p>
            <a:pPr marL="0" lvl="0" indent="0" algn="l" rtl="0">
              <a:spcBef>
                <a:spcPts val="360"/>
              </a:spcBef>
              <a:spcAft>
                <a:spcPts val="0"/>
              </a:spcAft>
              <a:buNone/>
            </a:pPr>
            <a:r>
              <a:rPr lang="en-US"/>
              <a:t>letter beneath, with the top element of the column circularly following the last.</a:t>
            </a:r>
            <a:endParaRPr/>
          </a:p>
          <a:p>
            <a:pPr marL="0" lvl="0" indent="0" algn="l" rtl="0">
              <a:spcBef>
                <a:spcPts val="360"/>
              </a:spcBef>
              <a:spcAft>
                <a:spcPts val="0"/>
              </a:spcAft>
              <a:buNone/>
            </a:pPr>
            <a:r>
              <a:rPr lang="en-US"/>
              <a:t>For example, mu is encrypted as CM.</a:t>
            </a:r>
            <a:endParaRPr/>
          </a:p>
          <a:p>
            <a:pPr marL="0" lvl="0" indent="0" algn="l" rtl="0">
              <a:spcBef>
                <a:spcPts val="360"/>
              </a:spcBef>
              <a:spcAft>
                <a:spcPts val="0"/>
              </a:spcAft>
              <a:buNone/>
            </a:pPr>
            <a:endParaRPr/>
          </a:p>
          <a:p>
            <a:pPr marL="0" lvl="0" indent="0" algn="l" rtl="0">
              <a:spcBef>
                <a:spcPts val="360"/>
              </a:spcBef>
              <a:spcAft>
                <a:spcPts val="0"/>
              </a:spcAft>
              <a:buNone/>
            </a:pPr>
            <a:r>
              <a:rPr lang="en-US"/>
              <a:t>4. Otherwise, each plaintext letter in a pair is replaced by the letter that lies in</a:t>
            </a:r>
            <a:endParaRPr/>
          </a:p>
          <a:p>
            <a:pPr marL="0" lvl="0" indent="0" algn="l" rtl="0">
              <a:spcBef>
                <a:spcPts val="360"/>
              </a:spcBef>
              <a:spcAft>
                <a:spcPts val="0"/>
              </a:spcAft>
              <a:buNone/>
            </a:pPr>
            <a:r>
              <a:rPr lang="en-US"/>
              <a:t>its own row and the column occupied by the other plaintext letter. Thus, hs</a:t>
            </a:r>
            <a:endParaRPr/>
          </a:p>
          <a:p>
            <a:pPr marL="0" lvl="0" indent="0" algn="l" rtl="0">
              <a:spcBef>
                <a:spcPts val="360"/>
              </a:spcBef>
              <a:spcAft>
                <a:spcPts val="0"/>
              </a:spcAft>
              <a:buNone/>
            </a:pPr>
            <a:r>
              <a:rPr lang="en-US"/>
              <a:t>becomes BP and ea becomes IM (or JM, as the encipherer wishes).</a:t>
            </a:r>
            <a:endParaRPr/>
          </a:p>
          <a:p>
            <a:pPr marL="0" lvl="0" indent="0" algn="l" rtl="0">
              <a:spcBef>
                <a:spcPts val="360"/>
              </a:spcBef>
              <a:spcAft>
                <a:spcPts val="0"/>
              </a:spcAft>
              <a:buNone/>
            </a:pPr>
            <a:endParaRPr/>
          </a:p>
          <a:p>
            <a:pPr marL="0" lvl="0" indent="0" algn="l" rtl="0">
              <a:spcBef>
                <a:spcPts val="360"/>
              </a:spcBef>
              <a:spcAft>
                <a:spcPts val="0"/>
              </a:spcAft>
              <a:buNone/>
            </a:pPr>
            <a:r>
              <a:rPr lang="en-US"/>
              <a:t>The Playfair cipher is a great advance over simple monoalphabetic ciphers.</a:t>
            </a:r>
            <a:endParaRPr/>
          </a:p>
          <a:p>
            <a:pPr marL="0" lvl="0" indent="0" algn="l" rtl="0">
              <a:spcBef>
                <a:spcPts val="360"/>
              </a:spcBef>
              <a:spcAft>
                <a:spcPts val="0"/>
              </a:spcAft>
              <a:buNone/>
            </a:pPr>
            <a:r>
              <a:rPr lang="en-US"/>
              <a:t>For one thing, whereas there are only 26 letters, there are 26 *  26 =  676 digrams, so</a:t>
            </a:r>
            <a:endParaRPr/>
          </a:p>
          <a:p>
            <a:pPr marL="0" lvl="0" indent="0" algn="l" rtl="0">
              <a:spcBef>
                <a:spcPts val="360"/>
              </a:spcBef>
              <a:spcAft>
                <a:spcPts val="0"/>
              </a:spcAft>
              <a:buNone/>
            </a:pPr>
            <a:r>
              <a:rPr lang="en-US"/>
              <a:t>that identification of individual digrams is more difficult. Furthermore, the relative</a:t>
            </a:r>
            <a:endParaRPr/>
          </a:p>
          <a:p>
            <a:pPr marL="0" lvl="0" indent="0" algn="l" rtl="0">
              <a:spcBef>
                <a:spcPts val="360"/>
              </a:spcBef>
              <a:spcAft>
                <a:spcPts val="0"/>
              </a:spcAft>
              <a:buNone/>
            </a:pPr>
            <a:r>
              <a:rPr lang="en-US"/>
              <a:t>frequencies of individual letters exhibit a much greater range than that of digrams,</a:t>
            </a:r>
            <a:endParaRPr/>
          </a:p>
          <a:p>
            <a:pPr marL="0" lvl="0" indent="0" algn="l" rtl="0">
              <a:spcBef>
                <a:spcPts val="360"/>
              </a:spcBef>
              <a:spcAft>
                <a:spcPts val="0"/>
              </a:spcAft>
              <a:buNone/>
            </a:pPr>
            <a:r>
              <a:rPr lang="en-US"/>
              <a:t>making frequency analysis much more difficult. For these reasons, the Playfair</a:t>
            </a:r>
            <a:endParaRPr/>
          </a:p>
          <a:p>
            <a:pPr marL="0" lvl="0" indent="0" algn="l" rtl="0">
              <a:spcBef>
                <a:spcPts val="360"/>
              </a:spcBef>
              <a:spcAft>
                <a:spcPts val="0"/>
              </a:spcAft>
              <a:buNone/>
            </a:pPr>
            <a:r>
              <a:rPr lang="en-US"/>
              <a:t>cipher was for a long time considered unbreakable. It was used as the standard field</a:t>
            </a:r>
            <a:endParaRPr/>
          </a:p>
          <a:p>
            <a:pPr marL="0" lvl="0" indent="0" algn="l" rtl="0">
              <a:spcBef>
                <a:spcPts val="360"/>
              </a:spcBef>
              <a:spcAft>
                <a:spcPts val="0"/>
              </a:spcAft>
              <a:buNone/>
            </a:pPr>
            <a:r>
              <a:rPr lang="en-US"/>
              <a:t>system by the British Army in World War I and still enjoyed considerable use by the</a:t>
            </a:r>
            <a:endParaRPr/>
          </a:p>
          <a:p>
            <a:pPr marL="0" lvl="0" indent="0" algn="l" rtl="0">
              <a:spcBef>
                <a:spcPts val="360"/>
              </a:spcBef>
              <a:spcAft>
                <a:spcPts val="0"/>
              </a:spcAft>
              <a:buNone/>
            </a:pPr>
            <a:r>
              <a:rPr lang="en-US"/>
              <a:t>U.S. Army and other Allied forces during World War II.</a:t>
            </a:r>
            <a:endParaRPr/>
          </a:p>
          <a:p>
            <a:pPr marL="0" lvl="0" indent="0" algn="l" rtl="0">
              <a:spcBef>
                <a:spcPts val="360"/>
              </a:spcBef>
              <a:spcAft>
                <a:spcPts val="0"/>
              </a:spcAft>
              <a:buNone/>
            </a:pPr>
            <a:endParaRPr/>
          </a:p>
          <a:p>
            <a:pPr marL="0" lvl="0" indent="0" algn="l" rtl="0">
              <a:spcBef>
                <a:spcPts val="360"/>
              </a:spcBef>
              <a:spcAft>
                <a:spcPts val="0"/>
              </a:spcAft>
              <a:buNone/>
            </a:pPr>
            <a:r>
              <a:rPr lang="en-US"/>
              <a:t>Despite this level of confidence in its security, the Playfair cipher is relatively</a:t>
            </a:r>
            <a:endParaRPr/>
          </a:p>
          <a:p>
            <a:pPr marL="0" lvl="0" indent="0" algn="l" rtl="0">
              <a:spcBef>
                <a:spcPts val="360"/>
              </a:spcBef>
              <a:spcAft>
                <a:spcPts val="0"/>
              </a:spcAft>
              <a:buNone/>
            </a:pPr>
            <a:r>
              <a:rPr lang="en-US"/>
              <a:t>easy to break, because it still leaves much of the structure of the plaintext language</a:t>
            </a:r>
            <a:endParaRPr/>
          </a:p>
          <a:p>
            <a:pPr marL="0" lvl="0" indent="0" algn="l" rtl="0">
              <a:spcBef>
                <a:spcPts val="360"/>
              </a:spcBef>
              <a:spcAft>
                <a:spcPts val="0"/>
              </a:spcAft>
              <a:buNone/>
            </a:pPr>
            <a:r>
              <a:rPr lang="en-US"/>
              <a:t>intact. A few hundred letters of ciphertext are generally sufficient.</a:t>
            </a:r>
            <a:endParaRPr>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22: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371" name="Google Shape;371;p22: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rmAutofit/>
          </a:bodyPr>
          <a:lstStyle/>
          <a:p>
            <a:pPr marL="0" lvl="0" indent="0" algn="l" rtl="0">
              <a:lnSpc>
                <a:spcPct val="80000"/>
              </a:lnSpc>
              <a:spcBef>
                <a:spcPts val="0"/>
              </a:spcBef>
              <a:spcAft>
                <a:spcPts val="0"/>
              </a:spcAft>
              <a:buNone/>
            </a:pPr>
            <a:r>
              <a:rPr lang="en-US" sz="839"/>
              <a:t> Despite this level of confidence in its security, the Playfair cipher is relatively</a:t>
            </a:r>
            <a:endParaRPr/>
          </a:p>
          <a:p>
            <a:pPr marL="0" lvl="0" indent="0" algn="l" rtl="0">
              <a:lnSpc>
                <a:spcPct val="80000"/>
              </a:lnSpc>
              <a:spcBef>
                <a:spcPts val="252"/>
              </a:spcBef>
              <a:spcAft>
                <a:spcPts val="0"/>
              </a:spcAft>
              <a:buNone/>
            </a:pPr>
            <a:r>
              <a:rPr lang="en-US" sz="839"/>
              <a:t>easy to break, because it still leaves much of the structure of the plaintext language</a:t>
            </a:r>
            <a:endParaRPr/>
          </a:p>
          <a:p>
            <a:pPr marL="0" lvl="0" indent="0" algn="l" rtl="0">
              <a:lnSpc>
                <a:spcPct val="80000"/>
              </a:lnSpc>
              <a:spcBef>
                <a:spcPts val="252"/>
              </a:spcBef>
              <a:spcAft>
                <a:spcPts val="0"/>
              </a:spcAft>
              <a:buNone/>
            </a:pPr>
            <a:r>
              <a:rPr lang="en-US" sz="839"/>
              <a:t>intact. A few hundred letters of ciphertext are generally sufficient.</a:t>
            </a:r>
            <a:endParaRPr/>
          </a:p>
          <a:p>
            <a:pPr marL="0" lvl="0" indent="0" algn="l" rtl="0">
              <a:lnSpc>
                <a:spcPct val="80000"/>
              </a:lnSpc>
              <a:spcBef>
                <a:spcPts val="252"/>
              </a:spcBef>
              <a:spcAft>
                <a:spcPts val="0"/>
              </a:spcAft>
              <a:buNone/>
            </a:pPr>
            <a:r>
              <a:rPr lang="en-US" sz="839"/>
              <a:t>One way of revealing the effectiveness of the Playfair and other ciphers</a:t>
            </a:r>
            <a:endParaRPr/>
          </a:p>
          <a:p>
            <a:pPr marL="0" lvl="0" indent="0" algn="l" rtl="0">
              <a:lnSpc>
                <a:spcPct val="80000"/>
              </a:lnSpc>
              <a:spcBef>
                <a:spcPts val="252"/>
              </a:spcBef>
              <a:spcAft>
                <a:spcPts val="0"/>
              </a:spcAft>
              <a:buNone/>
            </a:pPr>
            <a:r>
              <a:rPr lang="en-US" sz="839"/>
              <a:t>is shown in Figure 2.6. The line labeled plaintext  plots a typical frequency</a:t>
            </a:r>
            <a:endParaRPr/>
          </a:p>
          <a:p>
            <a:pPr marL="0" lvl="0" indent="0" algn="l" rtl="0">
              <a:lnSpc>
                <a:spcPct val="80000"/>
              </a:lnSpc>
              <a:spcBef>
                <a:spcPts val="252"/>
              </a:spcBef>
              <a:spcAft>
                <a:spcPts val="0"/>
              </a:spcAft>
              <a:buNone/>
            </a:pPr>
            <a:r>
              <a:rPr lang="en-US" sz="839"/>
              <a:t>distribution of the 26 alphabetic characters (no distinction between upper</a:t>
            </a:r>
            <a:endParaRPr/>
          </a:p>
          <a:p>
            <a:pPr marL="0" lvl="0" indent="0" algn="l" rtl="0">
              <a:lnSpc>
                <a:spcPct val="80000"/>
              </a:lnSpc>
              <a:spcBef>
                <a:spcPts val="252"/>
              </a:spcBef>
              <a:spcAft>
                <a:spcPts val="0"/>
              </a:spcAft>
              <a:buNone/>
            </a:pPr>
            <a:r>
              <a:rPr lang="en-US" sz="839"/>
              <a:t>and lower case) in ordinary text. This is also the frequency distribution of any</a:t>
            </a:r>
            <a:endParaRPr/>
          </a:p>
          <a:p>
            <a:pPr marL="0" lvl="0" indent="0" algn="l" rtl="0">
              <a:lnSpc>
                <a:spcPct val="80000"/>
              </a:lnSpc>
              <a:spcBef>
                <a:spcPts val="252"/>
              </a:spcBef>
              <a:spcAft>
                <a:spcPts val="0"/>
              </a:spcAft>
              <a:buNone/>
            </a:pPr>
            <a:r>
              <a:rPr lang="en-US" sz="839"/>
              <a:t>monoalphabetic substitution cipher, because the frequency values for individual</a:t>
            </a:r>
            <a:endParaRPr/>
          </a:p>
          <a:p>
            <a:pPr marL="0" lvl="0" indent="0" algn="l" rtl="0">
              <a:lnSpc>
                <a:spcPct val="80000"/>
              </a:lnSpc>
              <a:spcBef>
                <a:spcPts val="252"/>
              </a:spcBef>
              <a:spcAft>
                <a:spcPts val="0"/>
              </a:spcAft>
              <a:buNone/>
            </a:pPr>
            <a:r>
              <a:rPr lang="en-US" sz="839"/>
              <a:t>letters are the same, just with different letters substituted for the original letters.</a:t>
            </a:r>
            <a:endParaRPr/>
          </a:p>
          <a:p>
            <a:pPr marL="0" lvl="0" indent="0" algn="l" rtl="0">
              <a:lnSpc>
                <a:spcPct val="80000"/>
              </a:lnSpc>
              <a:spcBef>
                <a:spcPts val="252"/>
              </a:spcBef>
              <a:spcAft>
                <a:spcPts val="0"/>
              </a:spcAft>
              <a:buNone/>
            </a:pPr>
            <a:r>
              <a:rPr lang="en-US" sz="839"/>
              <a:t>The plot is developed in the following way: The number of occurrences of each</a:t>
            </a:r>
            <a:endParaRPr/>
          </a:p>
          <a:p>
            <a:pPr marL="0" lvl="0" indent="0" algn="l" rtl="0">
              <a:lnSpc>
                <a:spcPct val="80000"/>
              </a:lnSpc>
              <a:spcBef>
                <a:spcPts val="252"/>
              </a:spcBef>
              <a:spcAft>
                <a:spcPts val="0"/>
              </a:spcAft>
              <a:buNone/>
            </a:pPr>
            <a:r>
              <a:rPr lang="en-US" sz="839"/>
              <a:t>letter in the text is counted and divided by the number of occurrences of the</a:t>
            </a:r>
            <a:endParaRPr/>
          </a:p>
          <a:p>
            <a:pPr marL="0" lvl="0" indent="0" algn="l" rtl="0">
              <a:lnSpc>
                <a:spcPct val="80000"/>
              </a:lnSpc>
              <a:spcBef>
                <a:spcPts val="252"/>
              </a:spcBef>
              <a:spcAft>
                <a:spcPts val="0"/>
              </a:spcAft>
              <a:buNone/>
            </a:pPr>
            <a:r>
              <a:rPr lang="en-US" sz="839"/>
              <a:t>most frequently used letter. Using the results of Figure 2.5, we see that</a:t>
            </a:r>
            <a:endParaRPr/>
          </a:p>
          <a:p>
            <a:pPr marL="0" lvl="0" indent="0" algn="l" rtl="0">
              <a:lnSpc>
                <a:spcPct val="80000"/>
              </a:lnSpc>
              <a:spcBef>
                <a:spcPts val="252"/>
              </a:spcBef>
              <a:spcAft>
                <a:spcPts val="0"/>
              </a:spcAft>
              <a:buNone/>
            </a:pPr>
            <a:r>
              <a:rPr lang="en-US" sz="839"/>
              <a:t>e is the most frequently used letter. As a result, e has a relative frequency of 1, t of</a:t>
            </a:r>
            <a:endParaRPr/>
          </a:p>
          <a:p>
            <a:pPr marL="0" lvl="0" indent="0" algn="l" rtl="0">
              <a:lnSpc>
                <a:spcPct val="80000"/>
              </a:lnSpc>
              <a:spcBef>
                <a:spcPts val="252"/>
              </a:spcBef>
              <a:spcAft>
                <a:spcPts val="0"/>
              </a:spcAft>
              <a:buNone/>
            </a:pPr>
            <a:r>
              <a:rPr lang="en-US" sz="839"/>
              <a:t> 9.056/12.702   0.72, and so on. The points on the horizontal axis correspond</a:t>
            </a:r>
            <a:endParaRPr/>
          </a:p>
          <a:p>
            <a:pPr marL="0" lvl="0" indent="0" algn="l" rtl="0">
              <a:lnSpc>
                <a:spcPct val="80000"/>
              </a:lnSpc>
              <a:spcBef>
                <a:spcPts val="252"/>
              </a:spcBef>
              <a:spcAft>
                <a:spcPts val="0"/>
              </a:spcAft>
              <a:buNone/>
            </a:pPr>
            <a:r>
              <a:rPr lang="en-US" sz="839"/>
              <a:t>to the letters in order of decreasing frequency.</a:t>
            </a:r>
            <a:endParaRPr/>
          </a:p>
          <a:p>
            <a:pPr marL="0" lvl="0" indent="0" algn="l" rtl="0">
              <a:lnSpc>
                <a:spcPct val="80000"/>
              </a:lnSpc>
              <a:spcBef>
                <a:spcPts val="252"/>
              </a:spcBef>
              <a:spcAft>
                <a:spcPts val="0"/>
              </a:spcAft>
              <a:buNone/>
            </a:pPr>
            <a:endParaRPr sz="839"/>
          </a:p>
          <a:p>
            <a:pPr marL="0" lvl="0" indent="0" algn="l" rtl="0">
              <a:lnSpc>
                <a:spcPct val="80000"/>
              </a:lnSpc>
              <a:spcBef>
                <a:spcPts val="252"/>
              </a:spcBef>
              <a:spcAft>
                <a:spcPts val="0"/>
              </a:spcAft>
              <a:buNone/>
            </a:pPr>
            <a:r>
              <a:rPr lang="en-US" sz="839"/>
              <a:t>Figure 2.6 also shows the frequency distribution that results when the text</a:t>
            </a:r>
            <a:endParaRPr/>
          </a:p>
          <a:p>
            <a:pPr marL="0" lvl="0" indent="0" algn="l" rtl="0">
              <a:lnSpc>
                <a:spcPct val="80000"/>
              </a:lnSpc>
              <a:spcBef>
                <a:spcPts val="252"/>
              </a:spcBef>
              <a:spcAft>
                <a:spcPts val="0"/>
              </a:spcAft>
              <a:buNone/>
            </a:pPr>
            <a:r>
              <a:rPr lang="en-US" sz="839"/>
              <a:t>is encrypted using the Playfair cipher. To normalize the plot, the number of</a:t>
            </a:r>
            <a:endParaRPr/>
          </a:p>
          <a:p>
            <a:pPr marL="0" lvl="0" indent="0" algn="l" rtl="0">
              <a:lnSpc>
                <a:spcPct val="80000"/>
              </a:lnSpc>
              <a:spcBef>
                <a:spcPts val="252"/>
              </a:spcBef>
              <a:spcAft>
                <a:spcPts val="0"/>
              </a:spcAft>
              <a:buNone/>
            </a:pPr>
            <a:r>
              <a:rPr lang="en-US" sz="839"/>
              <a:t>occurrences of each letter in the ciphertext was again divided by the number of</a:t>
            </a:r>
            <a:endParaRPr/>
          </a:p>
          <a:p>
            <a:pPr marL="0" lvl="0" indent="0" algn="l" rtl="0">
              <a:lnSpc>
                <a:spcPct val="80000"/>
              </a:lnSpc>
              <a:spcBef>
                <a:spcPts val="252"/>
              </a:spcBef>
              <a:spcAft>
                <a:spcPts val="0"/>
              </a:spcAft>
              <a:buNone/>
            </a:pPr>
            <a:r>
              <a:rPr lang="en-US" sz="839"/>
              <a:t>occurrences of e in the plaintext. The resulting plot therefore shows the extent</a:t>
            </a:r>
            <a:endParaRPr/>
          </a:p>
          <a:p>
            <a:pPr marL="0" lvl="0" indent="0" algn="l" rtl="0">
              <a:lnSpc>
                <a:spcPct val="80000"/>
              </a:lnSpc>
              <a:spcBef>
                <a:spcPts val="252"/>
              </a:spcBef>
              <a:spcAft>
                <a:spcPts val="0"/>
              </a:spcAft>
              <a:buNone/>
            </a:pPr>
            <a:r>
              <a:rPr lang="en-US" sz="839"/>
              <a:t>to which the frequency distribution of letters, which makes it trivial to solve</a:t>
            </a:r>
            <a:endParaRPr/>
          </a:p>
          <a:p>
            <a:pPr marL="0" lvl="0" indent="0" algn="l" rtl="0">
              <a:lnSpc>
                <a:spcPct val="80000"/>
              </a:lnSpc>
              <a:spcBef>
                <a:spcPts val="252"/>
              </a:spcBef>
              <a:spcAft>
                <a:spcPts val="0"/>
              </a:spcAft>
              <a:buNone/>
            </a:pPr>
            <a:r>
              <a:rPr lang="en-US" sz="839"/>
              <a:t>substitution ciphers, is masked by encryption. If the frequency distribution</a:t>
            </a:r>
            <a:endParaRPr/>
          </a:p>
          <a:p>
            <a:pPr marL="0" lvl="0" indent="0" algn="l" rtl="0">
              <a:lnSpc>
                <a:spcPct val="80000"/>
              </a:lnSpc>
              <a:spcBef>
                <a:spcPts val="252"/>
              </a:spcBef>
              <a:spcAft>
                <a:spcPts val="0"/>
              </a:spcAft>
              <a:buNone/>
            </a:pPr>
            <a:r>
              <a:rPr lang="en-US" sz="839"/>
              <a:t>information were totally concealed in the encryption process, the ciphertext plot</a:t>
            </a:r>
            <a:endParaRPr/>
          </a:p>
          <a:p>
            <a:pPr marL="0" lvl="0" indent="0" algn="l" rtl="0">
              <a:lnSpc>
                <a:spcPct val="80000"/>
              </a:lnSpc>
              <a:spcBef>
                <a:spcPts val="252"/>
              </a:spcBef>
              <a:spcAft>
                <a:spcPts val="0"/>
              </a:spcAft>
              <a:buNone/>
            </a:pPr>
            <a:r>
              <a:rPr lang="en-US" sz="839"/>
              <a:t>of frequencies would be flat, and cryptanalysis using ciphertext only would be</a:t>
            </a:r>
            <a:endParaRPr/>
          </a:p>
          <a:p>
            <a:pPr marL="0" lvl="0" indent="0" algn="l" rtl="0">
              <a:lnSpc>
                <a:spcPct val="80000"/>
              </a:lnSpc>
              <a:spcBef>
                <a:spcPts val="252"/>
              </a:spcBef>
              <a:spcAft>
                <a:spcPts val="0"/>
              </a:spcAft>
              <a:buNone/>
            </a:pPr>
            <a:r>
              <a:rPr lang="en-US" sz="839"/>
              <a:t>effectively impossible. As the figure shows, the Playfair cipher has a flatter distribution</a:t>
            </a:r>
            <a:endParaRPr/>
          </a:p>
          <a:p>
            <a:pPr marL="0" lvl="0" indent="0" algn="l" rtl="0">
              <a:lnSpc>
                <a:spcPct val="80000"/>
              </a:lnSpc>
              <a:spcBef>
                <a:spcPts val="252"/>
              </a:spcBef>
              <a:spcAft>
                <a:spcPts val="0"/>
              </a:spcAft>
              <a:buNone/>
            </a:pPr>
            <a:r>
              <a:rPr lang="en-US" sz="839"/>
              <a:t>than does plaintext, but nevertheless, it reveals plenty of structure for</a:t>
            </a:r>
            <a:endParaRPr/>
          </a:p>
          <a:p>
            <a:pPr marL="0" lvl="0" indent="0" algn="l" rtl="0">
              <a:lnSpc>
                <a:spcPct val="80000"/>
              </a:lnSpc>
              <a:spcBef>
                <a:spcPts val="252"/>
              </a:spcBef>
              <a:spcAft>
                <a:spcPts val="0"/>
              </a:spcAft>
              <a:buNone/>
            </a:pPr>
            <a:r>
              <a:rPr lang="en-US" sz="839"/>
              <a:t>a cryptanalyst to work with. The plot also shows the Vigenère cipher, discussed</a:t>
            </a:r>
            <a:endParaRPr/>
          </a:p>
          <a:p>
            <a:pPr marL="0" lvl="0" indent="0" algn="l" rtl="0">
              <a:lnSpc>
                <a:spcPct val="80000"/>
              </a:lnSpc>
              <a:spcBef>
                <a:spcPts val="252"/>
              </a:spcBef>
              <a:spcAft>
                <a:spcPts val="0"/>
              </a:spcAft>
              <a:buNone/>
            </a:pPr>
            <a:r>
              <a:rPr lang="en-US" sz="839"/>
              <a:t>subsequently. The Hill  and Vigenère curves on the plot are based on results</a:t>
            </a:r>
            <a:endParaRPr/>
          </a:p>
          <a:p>
            <a:pPr marL="0" lvl="0" indent="0" algn="l" rtl="0">
              <a:lnSpc>
                <a:spcPct val="80000"/>
              </a:lnSpc>
              <a:spcBef>
                <a:spcPts val="252"/>
              </a:spcBef>
              <a:spcAft>
                <a:spcPts val="0"/>
              </a:spcAft>
              <a:buNone/>
            </a:pPr>
            <a:r>
              <a:rPr lang="en-US" sz="839"/>
              <a:t>reported in [SIMM93].</a:t>
            </a:r>
            <a:endParaRPr/>
          </a:p>
        </p:txBody>
      </p:sp>
      <p:sp>
        <p:nvSpPr>
          <p:cNvPr id="372" name="Google Shape;372;p22: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23: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377" name="Google Shape;377;p23: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rmAutofit/>
          </a:bodyPr>
          <a:lstStyle/>
          <a:p>
            <a:pPr marL="0" lvl="0" indent="0" algn="l" rtl="0">
              <a:lnSpc>
                <a:spcPct val="90000"/>
              </a:lnSpc>
              <a:spcBef>
                <a:spcPts val="0"/>
              </a:spcBef>
              <a:spcAft>
                <a:spcPts val="0"/>
              </a:spcAft>
              <a:buNone/>
            </a:pPr>
            <a:r>
              <a:rPr lang="en-US"/>
              <a:t> Another interesting multiletter cipher is the Hill cipher, developed by the mathematician</a:t>
            </a:r>
            <a:endParaRPr/>
          </a:p>
          <a:p>
            <a:pPr marL="0" lvl="0" indent="0" algn="l" rtl="0">
              <a:lnSpc>
                <a:spcPct val="90000"/>
              </a:lnSpc>
              <a:spcBef>
                <a:spcPts val="360"/>
              </a:spcBef>
              <a:spcAft>
                <a:spcPts val="0"/>
              </a:spcAft>
              <a:buNone/>
            </a:pPr>
            <a:r>
              <a:rPr lang="en-US"/>
              <a:t>Lester Hill in 1929.</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 Before describing the Hill cipher, let us briefly</a:t>
            </a:r>
            <a:endParaRPr/>
          </a:p>
          <a:p>
            <a:pPr marL="0" lvl="0" indent="0" algn="l" rtl="0">
              <a:lnSpc>
                <a:spcPct val="90000"/>
              </a:lnSpc>
              <a:spcBef>
                <a:spcPts val="360"/>
              </a:spcBef>
              <a:spcAft>
                <a:spcPts val="0"/>
              </a:spcAft>
              <a:buNone/>
            </a:pPr>
            <a:r>
              <a:rPr lang="en-US"/>
              <a:t>review some terminology from linear algebra. In this discussion, we are concerned</a:t>
            </a:r>
            <a:endParaRPr/>
          </a:p>
          <a:p>
            <a:pPr marL="0" lvl="0" indent="0" algn="l" rtl="0">
              <a:lnSpc>
                <a:spcPct val="90000"/>
              </a:lnSpc>
              <a:spcBef>
                <a:spcPts val="360"/>
              </a:spcBef>
              <a:spcAft>
                <a:spcPts val="0"/>
              </a:spcAft>
              <a:buNone/>
            </a:pPr>
            <a:r>
              <a:rPr lang="en-US"/>
              <a:t>with matrix arithmetic modulo 26. For the reader who needs a refresher on matrix</a:t>
            </a:r>
            <a:endParaRPr/>
          </a:p>
          <a:p>
            <a:pPr marL="0" lvl="0" indent="0" algn="l" rtl="0">
              <a:lnSpc>
                <a:spcPct val="90000"/>
              </a:lnSpc>
              <a:spcBef>
                <a:spcPts val="360"/>
              </a:spcBef>
              <a:spcAft>
                <a:spcPts val="0"/>
              </a:spcAft>
              <a:buNone/>
            </a:pPr>
            <a:r>
              <a:rPr lang="en-US"/>
              <a:t>multiplication and inversion, see Appendix E.</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 We define the inverse </a:t>
            </a:r>
            <a:r>
              <a:rPr lang="en-US" b="1"/>
              <a:t>M</a:t>
            </a:r>
            <a:r>
              <a:rPr lang="en-US" baseline="30000"/>
              <a:t>-1</a:t>
            </a:r>
            <a:r>
              <a:rPr lang="en-US" b="1"/>
              <a:t>  </a:t>
            </a:r>
            <a:r>
              <a:rPr lang="en-US"/>
              <a:t>of a square matrix </a:t>
            </a:r>
            <a:r>
              <a:rPr lang="en-US" b="1"/>
              <a:t>M  </a:t>
            </a:r>
            <a:r>
              <a:rPr lang="en-US"/>
              <a:t>by the equation</a:t>
            </a:r>
            <a:endParaRPr/>
          </a:p>
          <a:p>
            <a:pPr marL="0" lvl="0" indent="0" algn="l" rtl="0">
              <a:lnSpc>
                <a:spcPct val="90000"/>
              </a:lnSpc>
              <a:spcBef>
                <a:spcPts val="360"/>
              </a:spcBef>
              <a:spcAft>
                <a:spcPts val="0"/>
              </a:spcAft>
              <a:buNone/>
            </a:pPr>
            <a:r>
              <a:rPr lang="en-US" b="1"/>
              <a:t>M (M</a:t>
            </a:r>
            <a:r>
              <a:rPr lang="en-US" baseline="30000"/>
              <a:t>-1</a:t>
            </a:r>
            <a:r>
              <a:rPr lang="en-US" b="1"/>
              <a:t> ) = M</a:t>
            </a:r>
            <a:r>
              <a:rPr lang="en-US" b="1" baseline="30000"/>
              <a:t>-1</a:t>
            </a:r>
            <a:r>
              <a:rPr lang="en-US" b="1"/>
              <a:t>M = I , </a:t>
            </a:r>
            <a:r>
              <a:rPr lang="en-US"/>
              <a:t>wher</a:t>
            </a:r>
            <a:r>
              <a:rPr lang="en-US" b="1"/>
              <a:t>e I  </a:t>
            </a:r>
            <a:r>
              <a:rPr lang="en-US"/>
              <a:t>is the identity matrix</a:t>
            </a:r>
            <a:r>
              <a:rPr lang="en-US" b="1"/>
              <a:t>. I  </a:t>
            </a:r>
            <a:r>
              <a:rPr lang="en-US"/>
              <a:t>is a square matrix that is all</a:t>
            </a:r>
            <a:endParaRPr/>
          </a:p>
          <a:p>
            <a:pPr marL="0" lvl="0" indent="0" algn="l" rtl="0">
              <a:lnSpc>
                <a:spcPct val="90000"/>
              </a:lnSpc>
              <a:spcBef>
                <a:spcPts val="360"/>
              </a:spcBef>
              <a:spcAft>
                <a:spcPts val="0"/>
              </a:spcAft>
              <a:buNone/>
            </a:pPr>
            <a:r>
              <a:rPr lang="en-US"/>
              <a:t>zeros except for ones along the main diagonal from upper left to lower right. The</a:t>
            </a:r>
            <a:endParaRPr/>
          </a:p>
          <a:p>
            <a:pPr marL="0" lvl="0" indent="0" algn="l" rtl="0">
              <a:lnSpc>
                <a:spcPct val="90000"/>
              </a:lnSpc>
              <a:spcBef>
                <a:spcPts val="360"/>
              </a:spcBef>
              <a:spcAft>
                <a:spcPts val="0"/>
              </a:spcAft>
              <a:buNone/>
            </a:pPr>
            <a:r>
              <a:rPr lang="en-US"/>
              <a:t>inverse of a matrix does not always exist, but when it does, it satisfies the preceding</a:t>
            </a:r>
            <a:endParaRPr/>
          </a:p>
          <a:p>
            <a:pPr marL="0" lvl="0" indent="0" algn="l" rtl="0">
              <a:lnSpc>
                <a:spcPct val="90000"/>
              </a:lnSpc>
              <a:spcBef>
                <a:spcPts val="360"/>
              </a:spcBef>
              <a:spcAft>
                <a:spcPts val="0"/>
              </a:spcAft>
              <a:buNone/>
            </a:pPr>
            <a:r>
              <a:rPr lang="en-US"/>
              <a:t>equation.</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 To explain how the inverse of a matrix is computed, we begin with the concept</a:t>
            </a:r>
            <a:endParaRPr/>
          </a:p>
          <a:p>
            <a:pPr marL="0" lvl="0" indent="0" algn="l" rtl="0">
              <a:lnSpc>
                <a:spcPct val="90000"/>
              </a:lnSpc>
              <a:spcBef>
                <a:spcPts val="360"/>
              </a:spcBef>
              <a:spcAft>
                <a:spcPts val="0"/>
              </a:spcAft>
              <a:buNone/>
            </a:pPr>
            <a:r>
              <a:rPr lang="en-US"/>
              <a:t>of determinant. For any square matrix (m * m ), the determinant  equals the sum of</a:t>
            </a:r>
            <a:endParaRPr/>
          </a:p>
          <a:p>
            <a:pPr marL="0" lvl="0" indent="0" algn="l" rtl="0">
              <a:lnSpc>
                <a:spcPct val="90000"/>
              </a:lnSpc>
              <a:spcBef>
                <a:spcPts val="360"/>
              </a:spcBef>
              <a:spcAft>
                <a:spcPts val="0"/>
              </a:spcAft>
              <a:buNone/>
            </a:pPr>
            <a:r>
              <a:rPr lang="en-US"/>
              <a:t>all the products that can be formed by taking exactly one element from each row</a:t>
            </a:r>
            <a:endParaRPr/>
          </a:p>
          <a:p>
            <a:pPr marL="0" lvl="0" indent="0" algn="l" rtl="0">
              <a:lnSpc>
                <a:spcPct val="90000"/>
              </a:lnSpc>
              <a:spcBef>
                <a:spcPts val="360"/>
              </a:spcBef>
              <a:spcAft>
                <a:spcPts val="0"/>
              </a:spcAft>
              <a:buNone/>
            </a:pPr>
            <a:r>
              <a:rPr lang="en-US"/>
              <a:t> and exactly one element from each column, with certain of the product terms preceded</a:t>
            </a:r>
            <a:endParaRPr/>
          </a:p>
          <a:p>
            <a:pPr marL="0" lvl="0" indent="0" algn="l" rtl="0">
              <a:lnSpc>
                <a:spcPct val="90000"/>
              </a:lnSpc>
              <a:spcBef>
                <a:spcPts val="360"/>
              </a:spcBef>
              <a:spcAft>
                <a:spcPts val="0"/>
              </a:spcAft>
              <a:buNone/>
            </a:pPr>
            <a:r>
              <a:rPr lang="en-US"/>
              <a:t>by a minus sign.</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 This encryption algorithm takes m  successive plaintext letters</a:t>
            </a:r>
            <a:endParaRPr/>
          </a:p>
          <a:p>
            <a:pPr marL="0" lvl="0" indent="0" algn="l" rtl="0">
              <a:lnSpc>
                <a:spcPct val="90000"/>
              </a:lnSpc>
              <a:spcBef>
                <a:spcPts val="360"/>
              </a:spcBef>
              <a:spcAft>
                <a:spcPts val="0"/>
              </a:spcAft>
              <a:buNone/>
            </a:pPr>
            <a:r>
              <a:rPr lang="en-US"/>
              <a:t>and substitutes for them m  ciphertext letters. The substitution is determined</a:t>
            </a:r>
            <a:endParaRPr/>
          </a:p>
          <a:p>
            <a:pPr marL="0" lvl="0" indent="0" algn="l" rtl="0">
              <a:lnSpc>
                <a:spcPct val="90000"/>
              </a:lnSpc>
              <a:spcBef>
                <a:spcPts val="360"/>
              </a:spcBef>
              <a:spcAft>
                <a:spcPts val="0"/>
              </a:spcAft>
              <a:buNone/>
            </a:pPr>
            <a:r>
              <a:rPr lang="en-US"/>
              <a:t>by m  linear equations in which each character is assigned a numerical value</a:t>
            </a:r>
            <a:endParaRPr/>
          </a:p>
          <a:p>
            <a:pPr marL="0" lvl="0" indent="0" algn="l" rtl="0">
              <a:lnSpc>
                <a:spcPct val="90000"/>
              </a:lnSpc>
              <a:spcBef>
                <a:spcPts val="360"/>
              </a:spcBef>
              <a:spcAft>
                <a:spcPts val="0"/>
              </a:spcAft>
              <a:buNone/>
            </a:pPr>
            <a:r>
              <a:rPr lang="en-US"/>
              <a:t>(a =  0, b =  1, …. , z =  25).</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 As with Playfair, the strength of the Hill cipher is that it completely hides</a:t>
            </a:r>
            <a:endParaRPr/>
          </a:p>
          <a:p>
            <a:pPr marL="0" lvl="0" indent="0" algn="l" rtl="0">
              <a:lnSpc>
                <a:spcPct val="90000"/>
              </a:lnSpc>
              <a:spcBef>
                <a:spcPts val="360"/>
              </a:spcBef>
              <a:spcAft>
                <a:spcPts val="0"/>
              </a:spcAft>
              <a:buNone/>
            </a:pPr>
            <a:r>
              <a:rPr lang="en-US"/>
              <a:t>single-letter frequencies. Indeed, with Hill, the use of a larger matrix hides more</a:t>
            </a:r>
            <a:endParaRPr/>
          </a:p>
          <a:p>
            <a:pPr marL="0" lvl="0" indent="0" algn="l" rtl="0">
              <a:lnSpc>
                <a:spcPct val="90000"/>
              </a:lnSpc>
              <a:spcBef>
                <a:spcPts val="360"/>
              </a:spcBef>
              <a:spcAft>
                <a:spcPts val="0"/>
              </a:spcAft>
              <a:buNone/>
            </a:pPr>
            <a:r>
              <a:rPr lang="en-US"/>
              <a:t>frequency information. Thus, a 3 *  3 Hill cipher hides not only single-letter but</a:t>
            </a:r>
            <a:endParaRPr/>
          </a:p>
          <a:p>
            <a:pPr marL="0" lvl="0" indent="0" algn="l" rtl="0">
              <a:lnSpc>
                <a:spcPct val="90000"/>
              </a:lnSpc>
              <a:spcBef>
                <a:spcPts val="360"/>
              </a:spcBef>
              <a:spcAft>
                <a:spcPts val="0"/>
              </a:spcAft>
              <a:buNone/>
            </a:pPr>
            <a:r>
              <a:rPr lang="en-US"/>
              <a:t>also two-letter frequency information.</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Although the Hill cipher is strong against a ciphertext-only attack, it is</a:t>
            </a:r>
            <a:endParaRPr/>
          </a:p>
          <a:p>
            <a:pPr marL="0" lvl="0" indent="0" algn="l" rtl="0">
              <a:lnSpc>
                <a:spcPct val="90000"/>
              </a:lnSpc>
              <a:spcBef>
                <a:spcPts val="360"/>
              </a:spcBef>
              <a:spcAft>
                <a:spcPts val="0"/>
              </a:spcAft>
              <a:buNone/>
            </a:pPr>
            <a:r>
              <a:rPr lang="en-US"/>
              <a:t>easily broken with a known plaintext attack.</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endParaRPr b="0"/>
          </a:p>
        </p:txBody>
      </p:sp>
      <p:sp>
        <p:nvSpPr>
          <p:cNvPr id="378" name="Google Shape;378;p23: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p24: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26</a:t>
            </a:fld>
            <a:endParaRPr>
              <a:latin typeface="Arial"/>
              <a:ea typeface="Arial"/>
              <a:cs typeface="Arial"/>
              <a:sym typeface="Arial"/>
            </a:endParaRPr>
          </a:p>
        </p:txBody>
      </p:sp>
      <p:sp>
        <p:nvSpPr>
          <p:cNvPr id="384" name="Google Shape;384;p24: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85" name="Google Shape;385;p24: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Another way to improve on the simple monoalphabetic technique is to use different</a:t>
            </a:r>
            <a:endParaRPr/>
          </a:p>
          <a:p>
            <a:pPr marL="0" lvl="0" indent="0" algn="l" rtl="0">
              <a:spcBef>
                <a:spcPts val="360"/>
              </a:spcBef>
              <a:spcAft>
                <a:spcPts val="0"/>
              </a:spcAft>
              <a:buNone/>
            </a:pPr>
            <a:r>
              <a:rPr lang="en-US"/>
              <a:t>monoalphabetic substitutions as one proceeds through the plaintext message.</a:t>
            </a:r>
            <a:endParaRPr/>
          </a:p>
          <a:p>
            <a:pPr marL="0" lvl="0" indent="0" algn="l" rtl="0">
              <a:spcBef>
                <a:spcPts val="360"/>
              </a:spcBef>
              <a:spcAft>
                <a:spcPts val="0"/>
              </a:spcAft>
              <a:buNone/>
            </a:pPr>
            <a:r>
              <a:rPr lang="en-US"/>
              <a:t>The general name for this approach is polyalphabetic substitution cipher . All these</a:t>
            </a:r>
            <a:endParaRPr/>
          </a:p>
          <a:p>
            <a:pPr marL="0" lvl="0" indent="0" algn="l" rtl="0">
              <a:spcBef>
                <a:spcPts val="360"/>
              </a:spcBef>
              <a:spcAft>
                <a:spcPts val="0"/>
              </a:spcAft>
              <a:buNone/>
            </a:pPr>
            <a:r>
              <a:rPr lang="en-US"/>
              <a:t>techniques have the following features in common:</a:t>
            </a:r>
            <a:endParaRPr/>
          </a:p>
          <a:p>
            <a:pPr marL="0" lvl="0" indent="0" algn="l" rtl="0">
              <a:spcBef>
                <a:spcPts val="360"/>
              </a:spcBef>
              <a:spcAft>
                <a:spcPts val="0"/>
              </a:spcAft>
              <a:buNone/>
            </a:pPr>
            <a:endParaRPr/>
          </a:p>
          <a:p>
            <a:pPr marL="0" lvl="0" indent="0" algn="l" rtl="0">
              <a:spcBef>
                <a:spcPts val="360"/>
              </a:spcBef>
              <a:spcAft>
                <a:spcPts val="0"/>
              </a:spcAft>
              <a:buNone/>
            </a:pPr>
            <a:r>
              <a:rPr lang="en-US"/>
              <a:t>1.  A set of related monoalphabetic substitution rules is used.</a:t>
            </a:r>
            <a:endParaRPr/>
          </a:p>
          <a:p>
            <a:pPr marL="0" lvl="0" indent="0" algn="l" rtl="0">
              <a:spcBef>
                <a:spcPts val="360"/>
              </a:spcBef>
              <a:spcAft>
                <a:spcPts val="0"/>
              </a:spcAft>
              <a:buNone/>
            </a:pPr>
            <a:endParaRPr/>
          </a:p>
          <a:p>
            <a:pPr marL="0" lvl="0" indent="0" algn="l" rtl="0">
              <a:spcBef>
                <a:spcPts val="360"/>
              </a:spcBef>
              <a:spcAft>
                <a:spcPts val="0"/>
              </a:spcAft>
              <a:buNone/>
            </a:pPr>
            <a:r>
              <a:rPr lang="en-US"/>
              <a:t>2.  A key determines which particular rule is chosen for a given transformation.</a:t>
            </a:r>
            <a:endParaRPr>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25: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27</a:t>
            </a:fld>
            <a:endParaRPr>
              <a:latin typeface="Arial"/>
              <a:ea typeface="Arial"/>
              <a:cs typeface="Arial"/>
              <a:sym typeface="Arial"/>
            </a:endParaRPr>
          </a:p>
        </p:txBody>
      </p:sp>
      <p:sp>
        <p:nvSpPr>
          <p:cNvPr id="392" name="Google Shape;392;p25: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93" name="Google Shape;393;p25: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The best known, and one of the simplest, polyalphabetic ciphers</a:t>
            </a:r>
            <a:endParaRPr/>
          </a:p>
          <a:p>
            <a:pPr marL="0" lvl="0" indent="0" algn="l" rtl="0">
              <a:spcBef>
                <a:spcPts val="360"/>
              </a:spcBef>
              <a:spcAft>
                <a:spcPts val="0"/>
              </a:spcAft>
              <a:buNone/>
            </a:pPr>
            <a:r>
              <a:rPr lang="en-US"/>
              <a:t>is the Vigenère cipher. In this scheme, the set of related monoalphabetic substitution</a:t>
            </a:r>
            <a:endParaRPr/>
          </a:p>
          <a:p>
            <a:pPr marL="0" lvl="0" indent="0" algn="l" rtl="0">
              <a:spcBef>
                <a:spcPts val="360"/>
              </a:spcBef>
              <a:spcAft>
                <a:spcPts val="0"/>
              </a:spcAft>
              <a:buNone/>
            </a:pPr>
            <a:r>
              <a:rPr lang="en-US"/>
              <a:t>rules consists of the 26 Caesar ciphers with shifts of 0 through 25. Each cipher is</a:t>
            </a:r>
            <a:endParaRPr/>
          </a:p>
          <a:p>
            <a:pPr marL="0" lvl="0" indent="0" algn="l" rtl="0">
              <a:spcBef>
                <a:spcPts val="360"/>
              </a:spcBef>
              <a:spcAft>
                <a:spcPts val="0"/>
              </a:spcAft>
              <a:buNone/>
            </a:pPr>
            <a:r>
              <a:rPr lang="en-US"/>
              <a:t>denoted by a key letter, which is the ciphertext letter that substitutes for the plaintext</a:t>
            </a:r>
            <a:endParaRPr/>
          </a:p>
          <a:p>
            <a:pPr marL="0" lvl="0" indent="0" algn="l" rtl="0">
              <a:spcBef>
                <a:spcPts val="360"/>
              </a:spcBef>
              <a:spcAft>
                <a:spcPts val="0"/>
              </a:spcAft>
              <a:buNone/>
            </a:pPr>
            <a:r>
              <a:rPr lang="en-US"/>
              <a:t>letter a. Thus, a Caesar cipher with a shift of 3 is denoted by the key value 3.</a:t>
            </a:r>
            <a:endParaRPr/>
          </a:p>
          <a:p>
            <a:pPr marL="0" lvl="0" indent="0" algn="l" rtl="0">
              <a:spcBef>
                <a:spcPts val="36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p26: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28</a:t>
            </a:fld>
            <a:endParaRPr>
              <a:latin typeface="Arial"/>
              <a:ea typeface="Arial"/>
              <a:cs typeface="Arial"/>
              <a:sym typeface="Arial"/>
            </a:endParaRPr>
          </a:p>
        </p:txBody>
      </p:sp>
      <p:sp>
        <p:nvSpPr>
          <p:cNvPr id="399" name="Google Shape;399;p26: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00" name="Google Shape;400;p26: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To encrypt a message, a key is needed that is as long as the message. Usually,</a:t>
            </a:r>
            <a:endParaRPr/>
          </a:p>
          <a:p>
            <a:pPr marL="0" lvl="0" indent="0" algn="l" rtl="0">
              <a:spcBef>
                <a:spcPts val="360"/>
              </a:spcBef>
              <a:spcAft>
                <a:spcPts val="0"/>
              </a:spcAft>
              <a:buNone/>
            </a:pPr>
            <a:r>
              <a:rPr lang="en-US"/>
              <a:t>the key is a repeating keyword. For example, if the keyword is deceptive , the</a:t>
            </a:r>
            <a:endParaRPr/>
          </a:p>
          <a:p>
            <a:pPr marL="0" lvl="0" indent="0" algn="l" rtl="0">
              <a:spcBef>
                <a:spcPts val="360"/>
              </a:spcBef>
              <a:spcAft>
                <a:spcPts val="0"/>
              </a:spcAft>
              <a:buNone/>
            </a:pPr>
            <a:r>
              <a:rPr lang="en-US"/>
              <a:t>message “we are discovered save yourself” is encrypted as</a:t>
            </a:r>
            <a:endParaRPr/>
          </a:p>
          <a:p>
            <a:pPr marL="0" lvl="0" indent="0" algn="l" rtl="0">
              <a:spcBef>
                <a:spcPts val="360"/>
              </a:spcBef>
              <a:spcAft>
                <a:spcPts val="0"/>
              </a:spcAft>
              <a:buNone/>
            </a:pPr>
            <a:endParaRPr/>
          </a:p>
          <a:p>
            <a:pPr marL="0" lvl="0" indent="0" algn="l" rtl="0">
              <a:spcBef>
                <a:spcPts val="360"/>
              </a:spcBef>
              <a:spcAft>
                <a:spcPts val="0"/>
              </a:spcAft>
              <a:buNone/>
            </a:pPr>
            <a:r>
              <a:rPr lang="en-US"/>
              <a:t>key: deceptivedeceptivedeceptive</a:t>
            </a:r>
            <a:endParaRPr/>
          </a:p>
          <a:p>
            <a:pPr marL="0" lvl="0" indent="0" algn="l" rtl="0">
              <a:spcBef>
                <a:spcPts val="360"/>
              </a:spcBef>
              <a:spcAft>
                <a:spcPts val="0"/>
              </a:spcAft>
              <a:buNone/>
            </a:pPr>
            <a:endParaRPr/>
          </a:p>
          <a:p>
            <a:pPr marL="0" lvl="0" indent="0" algn="l" rtl="0">
              <a:spcBef>
                <a:spcPts val="360"/>
              </a:spcBef>
              <a:spcAft>
                <a:spcPts val="0"/>
              </a:spcAft>
              <a:buNone/>
            </a:pPr>
            <a:r>
              <a:rPr lang="en-US"/>
              <a:t>plaintext: wearediscoveredsaveyourself</a:t>
            </a:r>
            <a:endParaRPr/>
          </a:p>
          <a:p>
            <a:pPr marL="0" lvl="0" indent="0" algn="l" rtl="0">
              <a:spcBef>
                <a:spcPts val="360"/>
              </a:spcBef>
              <a:spcAft>
                <a:spcPts val="0"/>
              </a:spcAft>
              <a:buNone/>
            </a:pPr>
            <a:endParaRPr/>
          </a:p>
          <a:p>
            <a:pPr marL="0" lvl="0" indent="0" algn="l" rtl="0">
              <a:spcBef>
                <a:spcPts val="360"/>
              </a:spcBef>
              <a:spcAft>
                <a:spcPts val="0"/>
              </a:spcAft>
              <a:buNone/>
            </a:pPr>
            <a:r>
              <a:rPr lang="en-US"/>
              <a:t>ciphertext: ZICVTWQNGRZGVTWAVZHCQYGLMGJ</a:t>
            </a:r>
            <a:endParaRPr/>
          </a:p>
          <a:p>
            <a:pPr marL="0" lvl="0" indent="0" algn="l" rtl="0">
              <a:spcBef>
                <a:spcPts val="360"/>
              </a:spcBef>
              <a:spcAft>
                <a:spcPts val="0"/>
              </a:spcAft>
              <a:buNone/>
            </a:pPr>
            <a:endParaRPr/>
          </a:p>
          <a:p>
            <a:pPr marL="0" lvl="0" indent="0" algn="l" rtl="0">
              <a:spcBef>
                <a:spcPts val="360"/>
              </a:spcBef>
              <a:spcAft>
                <a:spcPts val="0"/>
              </a:spcAft>
              <a:buNone/>
            </a:pPr>
            <a:r>
              <a:rPr lang="en-US"/>
              <a:t> The strength of this cipher is that there are multiple ciphertext letters for</a:t>
            </a:r>
            <a:endParaRPr/>
          </a:p>
          <a:p>
            <a:pPr marL="0" lvl="0" indent="0" algn="l" rtl="0">
              <a:spcBef>
                <a:spcPts val="360"/>
              </a:spcBef>
              <a:spcAft>
                <a:spcPts val="0"/>
              </a:spcAft>
              <a:buNone/>
            </a:pPr>
            <a:r>
              <a:rPr lang="en-US"/>
              <a:t>each plaintext letter, one for each unique letter of the keyword. Thus, the letter</a:t>
            </a:r>
            <a:endParaRPr/>
          </a:p>
          <a:p>
            <a:pPr marL="0" lvl="0" indent="0" algn="l" rtl="0">
              <a:spcBef>
                <a:spcPts val="360"/>
              </a:spcBef>
              <a:spcAft>
                <a:spcPts val="0"/>
              </a:spcAft>
              <a:buNone/>
            </a:pPr>
            <a:r>
              <a:rPr lang="en-US"/>
              <a:t>frequency information is obscured. However, not all knowledge of the plaintext</a:t>
            </a:r>
            <a:endParaRPr/>
          </a:p>
          <a:p>
            <a:pPr marL="0" lvl="0" indent="0" algn="l" rtl="0">
              <a:spcBef>
                <a:spcPts val="360"/>
              </a:spcBef>
              <a:spcAft>
                <a:spcPts val="0"/>
              </a:spcAft>
              <a:buNone/>
            </a:pPr>
            <a:r>
              <a:rPr lang="en-US"/>
              <a:t>structure is lost. For example, Figure 2.6 shows the frequency distribution for a</a:t>
            </a:r>
            <a:endParaRPr/>
          </a:p>
          <a:p>
            <a:pPr marL="0" lvl="0" indent="0" algn="l" rtl="0">
              <a:spcBef>
                <a:spcPts val="360"/>
              </a:spcBef>
              <a:spcAft>
                <a:spcPts val="0"/>
              </a:spcAft>
              <a:buNone/>
            </a:pPr>
            <a:r>
              <a:rPr lang="en-US"/>
              <a:t>Vigenère cipher with a keyword of length 9. An improvement is achieved over the</a:t>
            </a:r>
            <a:endParaRPr/>
          </a:p>
          <a:p>
            <a:pPr marL="0" lvl="0" indent="0" algn="l" rtl="0">
              <a:spcBef>
                <a:spcPts val="360"/>
              </a:spcBef>
              <a:spcAft>
                <a:spcPts val="0"/>
              </a:spcAft>
              <a:buNone/>
            </a:pPr>
            <a:r>
              <a:rPr lang="en-US"/>
              <a:t>Playfair cipher, but considerable frequency information remains.</a:t>
            </a:r>
            <a:endParaRPr/>
          </a:p>
          <a:p>
            <a:pPr marL="0" lvl="0" indent="0" algn="l" rtl="0">
              <a:spcBef>
                <a:spcPts val="36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27: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06" name="Google Shape;406;p27: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rmAutofit/>
          </a:bodyPr>
          <a:lstStyle/>
          <a:p>
            <a:pPr marL="0" lvl="0" indent="0" algn="l" rtl="0">
              <a:lnSpc>
                <a:spcPct val="90000"/>
              </a:lnSpc>
              <a:spcBef>
                <a:spcPts val="0"/>
              </a:spcBef>
              <a:spcAft>
                <a:spcPts val="0"/>
              </a:spcAft>
              <a:buNone/>
            </a:pPr>
            <a:r>
              <a:rPr lang="en-US"/>
              <a:t>The periodic nature of the keyword can be eliminated by using a nonrepeating</a:t>
            </a:r>
            <a:endParaRPr/>
          </a:p>
          <a:p>
            <a:pPr marL="0" lvl="0" indent="0" algn="l" rtl="0">
              <a:lnSpc>
                <a:spcPct val="90000"/>
              </a:lnSpc>
              <a:spcBef>
                <a:spcPts val="360"/>
              </a:spcBef>
              <a:spcAft>
                <a:spcPts val="0"/>
              </a:spcAft>
              <a:buNone/>
            </a:pPr>
            <a:r>
              <a:rPr lang="en-US"/>
              <a:t>keyword that is as long as the message itself. Vigenère proposed what is referred to</a:t>
            </a:r>
            <a:endParaRPr/>
          </a:p>
          <a:p>
            <a:pPr marL="0" lvl="0" indent="0" algn="l" rtl="0">
              <a:lnSpc>
                <a:spcPct val="90000"/>
              </a:lnSpc>
              <a:spcBef>
                <a:spcPts val="360"/>
              </a:spcBef>
              <a:spcAft>
                <a:spcPts val="0"/>
              </a:spcAft>
              <a:buNone/>
            </a:pPr>
            <a:r>
              <a:rPr lang="en-US"/>
              <a:t>as an autokey system , in which a keyword is concatenated with the plaintext itself to</a:t>
            </a:r>
            <a:endParaRPr/>
          </a:p>
          <a:p>
            <a:pPr marL="0" lvl="0" indent="0" algn="l" rtl="0">
              <a:lnSpc>
                <a:spcPct val="90000"/>
              </a:lnSpc>
              <a:spcBef>
                <a:spcPts val="360"/>
              </a:spcBef>
              <a:spcAft>
                <a:spcPts val="0"/>
              </a:spcAft>
              <a:buNone/>
            </a:pPr>
            <a:r>
              <a:rPr lang="en-US"/>
              <a:t>provide a running key. For our example,</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key: 	deceptivewearediscoveredsav</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plaintext: 	wearediscoveredsaveyourself</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ciphertext: </a:t>
            </a:r>
            <a:r>
              <a:rPr lang="en-US" sz="600"/>
              <a:t>ZICVTWQNGKZEIIGASXSTSLVVWLA</a:t>
            </a:r>
            <a:endParaRPr sz="1000"/>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 Even this scheme is vulnerable to cryptanalysis. Because the key and the</a:t>
            </a:r>
            <a:endParaRPr/>
          </a:p>
          <a:p>
            <a:pPr marL="0" lvl="0" indent="0" algn="l" rtl="0">
              <a:lnSpc>
                <a:spcPct val="90000"/>
              </a:lnSpc>
              <a:spcBef>
                <a:spcPts val="360"/>
              </a:spcBef>
              <a:spcAft>
                <a:spcPts val="0"/>
              </a:spcAft>
              <a:buNone/>
            </a:pPr>
            <a:r>
              <a:rPr lang="en-US"/>
              <a:t>plaintext share the same frequency distribution of letters, a statistical technique</a:t>
            </a:r>
            <a:endParaRPr/>
          </a:p>
          <a:p>
            <a:pPr marL="0" lvl="0" indent="0" algn="l" rtl="0">
              <a:lnSpc>
                <a:spcPct val="90000"/>
              </a:lnSpc>
              <a:spcBef>
                <a:spcPts val="360"/>
              </a:spcBef>
              <a:spcAft>
                <a:spcPts val="0"/>
              </a:spcAft>
              <a:buNone/>
            </a:pPr>
            <a:r>
              <a:rPr lang="en-US"/>
              <a:t>can be applied. For example, e enciphered by </a:t>
            </a:r>
            <a:r>
              <a:rPr lang="en-US" i="1"/>
              <a:t>e</a:t>
            </a:r>
            <a:r>
              <a:rPr lang="en-US"/>
              <a:t> , by Figure 2.5, can be expected to</a:t>
            </a:r>
            <a:endParaRPr/>
          </a:p>
          <a:p>
            <a:pPr marL="0" lvl="0" indent="0" algn="l" rtl="0">
              <a:lnSpc>
                <a:spcPct val="90000"/>
              </a:lnSpc>
              <a:spcBef>
                <a:spcPts val="360"/>
              </a:spcBef>
              <a:spcAft>
                <a:spcPts val="0"/>
              </a:spcAft>
              <a:buNone/>
            </a:pPr>
            <a:r>
              <a:rPr lang="en-US"/>
              <a:t>occur with a frequency of (0.127</a:t>
            </a:r>
            <a:r>
              <a:rPr lang="en-US" baseline="30000"/>
              <a:t>)2</a:t>
            </a:r>
            <a:r>
              <a:rPr lang="en-US"/>
              <a:t> =  0.016, whereas</a:t>
            </a:r>
            <a:r>
              <a:rPr lang="en-US" i="1"/>
              <a:t> t </a:t>
            </a:r>
            <a:r>
              <a:rPr lang="en-US"/>
              <a:t>enciphered by </a:t>
            </a:r>
            <a:r>
              <a:rPr lang="en-US" i="1"/>
              <a:t>t</a:t>
            </a:r>
            <a:r>
              <a:rPr lang="en-US"/>
              <a:t>  would occur</a:t>
            </a:r>
            <a:endParaRPr/>
          </a:p>
          <a:p>
            <a:pPr marL="0" lvl="0" indent="0" algn="l" rtl="0">
              <a:lnSpc>
                <a:spcPct val="90000"/>
              </a:lnSpc>
              <a:spcBef>
                <a:spcPts val="360"/>
              </a:spcBef>
              <a:spcAft>
                <a:spcPts val="0"/>
              </a:spcAft>
              <a:buNone/>
            </a:pPr>
            <a:r>
              <a:rPr lang="en-US"/>
              <a:t>only about half as often. These regularities can be exploited to achieve successful</a:t>
            </a:r>
            <a:endParaRPr/>
          </a:p>
          <a:p>
            <a:pPr marL="0" lvl="0" indent="0" algn="l" rtl="0">
              <a:lnSpc>
                <a:spcPct val="90000"/>
              </a:lnSpc>
              <a:spcBef>
                <a:spcPts val="360"/>
              </a:spcBef>
              <a:spcAft>
                <a:spcPts val="0"/>
              </a:spcAft>
              <a:buNone/>
            </a:pPr>
            <a:r>
              <a:rPr lang="en-US"/>
              <a:t>cryptanalysis.</a:t>
            </a:r>
            <a:endParaRPr/>
          </a:p>
        </p:txBody>
      </p:sp>
      <p:sp>
        <p:nvSpPr>
          <p:cNvPr id="407" name="Google Shape;407;p27: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29: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0" name="Google Shape;420;p29: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The ultimate defense against such a cryptanalysis is to choose a</a:t>
            </a:r>
            <a:endParaRPr/>
          </a:p>
          <a:p>
            <a:pPr marL="0" lvl="0" indent="0" algn="l" rtl="0">
              <a:spcBef>
                <a:spcPts val="360"/>
              </a:spcBef>
              <a:spcAft>
                <a:spcPts val="0"/>
              </a:spcAft>
              <a:buNone/>
            </a:pPr>
            <a:r>
              <a:rPr lang="en-US"/>
              <a:t>keyword that is as long as the plaintext and has no statistical relationship to it. Such</a:t>
            </a:r>
            <a:endParaRPr/>
          </a:p>
          <a:p>
            <a:pPr marL="0" lvl="0" indent="0" algn="l" rtl="0">
              <a:spcBef>
                <a:spcPts val="360"/>
              </a:spcBef>
              <a:spcAft>
                <a:spcPts val="0"/>
              </a:spcAft>
              <a:buNone/>
            </a:pPr>
            <a:r>
              <a:rPr lang="en-US"/>
              <a:t>a system was introduced by an AT&amp;T engineer named Gilbert Vernam in 1918.</a:t>
            </a:r>
            <a:endParaRPr/>
          </a:p>
          <a:p>
            <a:pPr marL="0" lvl="0" indent="0" algn="l" rtl="0">
              <a:spcBef>
                <a:spcPts val="360"/>
              </a:spcBef>
              <a:spcAft>
                <a:spcPts val="0"/>
              </a:spcAft>
              <a:buNone/>
            </a:pPr>
            <a:r>
              <a:rPr lang="en-US"/>
              <a:t> His system works on binary data (bits) rather than letters.</a:t>
            </a:r>
            <a:endParaRPr/>
          </a:p>
          <a:p>
            <a:pPr marL="0" lvl="0" indent="0" algn="l" rtl="0">
              <a:spcBef>
                <a:spcPts val="360"/>
              </a:spcBef>
              <a:spcAft>
                <a:spcPts val="0"/>
              </a:spcAft>
              <a:buNone/>
            </a:pPr>
            <a:endParaRPr/>
          </a:p>
          <a:p>
            <a:pPr marL="0" lvl="0" indent="0" algn="l" rtl="0">
              <a:spcBef>
                <a:spcPts val="360"/>
              </a:spcBef>
              <a:spcAft>
                <a:spcPts val="0"/>
              </a:spcAft>
              <a:buNone/>
            </a:pPr>
            <a:r>
              <a:rPr lang="en-US"/>
              <a:t>The essence of this technique is the means of construction of the key. Vernam</a:t>
            </a:r>
            <a:endParaRPr/>
          </a:p>
          <a:p>
            <a:pPr marL="0" lvl="0" indent="0" algn="l" rtl="0">
              <a:spcBef>
                <a:spcPts val="360"/>
              </a:spcBef>
              <a:spcAft>
                <a:spcPts val="0"/>
              </a:spcAft>
              <a:buNone/>
            </a:pPr>
            <a:r>
              <a:rPr lang="en-US"/>
              <a:t>proposed the use of a running loop of tape that eventually repeated the key, so</a:t>
            </a:r>
            <a:endParaRPr/>
          </a:p>
          <a:p>
            <a:pPr marL="0" lvl="0" indent="0" algn="l" rtl="0">
              <a:spcBef>
                <a:spcPts val="360"/>
              </a:spcBef>
              <a:spcAft>
                <a:spcPts val="0"/>
              </a:spcAft>
              <a:buNone/>
            </a:pPr>
            <a:r>
              <a:rPr lang="en-US"/>
              <a:t>that in fact the system worked with a very long but repeating keyword. Although</a:t>
            </a:r>
            <a:endParaRPr/>
          </a:p>
          <a:p>
            <a:pPr marL="0" lvl="0" indent="0" algn="l" rtl="0">
              <a:spcBef>
                <a:spcPts val="360"/>
              </a:spcBef>
              <a:spcAft>
                <a:spcPts val="0"/>
              </a:spcAft>
              <a:buNone/>
            </a:pPr>
            <a:r>
              <a:rPr lang="en-US"/>
              <a:t>such a scheme, with a long key, presents formidable cryptanalytic difficulties, it</a:t>
            </a:r>
            <a:endParaRPr/>
          </a:p>
          <a:p>
            <a:pPr marL="0" lvl="0" indent="0" algn="l" rtl="0">
              <a:spcBef>
                <a:spcPts val="360"/>
              </a:spcBef>
              <a:spcAft>
                <a:spcPts val="0"/>
              </a:spcAft>
              <a:buNone/>
            </a:pPr>
            <a:r>
              <a:rPr lang="en-US"/>
              <a:t>can be broken with sufficient ciphertext, the use of known or probable plaintext</a:t>
            </a:r>
            <a:endParaRPr/>
          </a:p>
          <a:p>
            <a:pPr marL="0" lvl="0" indent="0" algn="l" rtl="0">
              <a:spcBef>
                <a:spcPts val="360"/>
              </a:spcBef>
              <a:spcAft>
                <a:spcPts val="0"/>
              </a:spcAft>
              <a:buNone/>
            </a:pPr>
            <a:r>
              <a:rPr lang="en-US"/>
              <a:t>sequences, or both.</a:t>
            </a:r>
            <a:endParaRPr/>
          </a:p>
          <a:p>
            <a:pPr marL="0" lvl="0" indent="0" algn="l" rtl="0">
              <a:spcBef>
                <a:spcPts val="360"/>
              </a:spcBef>
              <a:spcAft>
                <a:spcPts val="0"/>
              </a:spcAft>
              <a:buNone/>
            </a:pPr>
            <a:endParaRPr>
              <a:latin typeface="Arial"/>
              <a:ea typeface="Arial"/>
              <a:cs typeface="Arial"/>
              <a:sym typeface="Arial"/>
            </a:endParaRPr>
          </a:p>
        </p:txBody>
      </p:sp>
      <p:sp>
        <p:nvSpPr>
          <p:cNvPr id="421" name="Google Shape;421;p29: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32</a:t>
            </a:fld>
            <a:endParaRPr>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30: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33</a:t>
            </a:fld>
            <a:endParaRPr>
              <a:latin typeface="Arial"/>
              <a:ea typeface="Arial"/>
              <a:cs typeface="Arial"/>
              <a:sym typeface="Arial"/>
            </a:endParaRPr>
          </a:p>
        </p:txBody>
      </p:sp>
      <p:sp>
        <p:nvSpPr>
          <p:cNvPr id="427" name="Google Shape;427;p30: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8" name="Google Shape;428;p30: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An Army Signal Corp officer, Joseph Mauborgne, proposed an improvement to the</a:t>
            </a:r>
            <a:endParaRPr/>
          </a:p>
          <a:p>
            <a:pPr marL="0" lvl="0" indent="0" algn="l" rtl="0">
              <a:spcBef>
                <a:spcPts val="360"/>
              </a:spcBef>
              <a:spcAft>
                <a:spcPts val="0"/>
              </a:spcAft>
              <a:buNone/>
            </a:pPr>
            <a:r>
              <a:rPr lang="en-US"/>
              <a:t>Vernam cipher that yields the ultimate in security. Mauborgne suggested using a</a:t>
            </a:r>
            <a:endParaRPr/>
          </a:p>
          <a:p>
            <a:pPr marL="0" lvl="0" indent="0" algn="l" rtl="0">
              <a:spcBef>
                <a:spcPts val="360"/>
              </a:spcBef>
              <a:spcAft>
                <a:spcPts val="0"/>
              </a:spcAft>
              <a:buNone/>
            </a:pPr>
            <a:r>
              <a:rPr lang="en-US"/>
              <a:t>random key that is as long as the message, so that the key need not be repeated. In</a:t>
            </a:r>
            <a:endParaRPr/>
          </a:p>
          <a:p>
            <a:pPr marL="0" lvl="0" indent="0" algn="l" rtl="0">
              <a:spcBef>
                <a:spcPts val="360"/>
              </a:spcBef>
              <a:spcAft>
                <a:spcPts val="0"/>
              </a:spcAft>
              <a:buNone/>
            </a:pPr>
            <a:r>
              <a:rPr lang="en-US"/>
              <a:t>addition, the key is to be used to encrypt and decrypt a single message, and then is</a:t>
            </a:r>
            <a:endParaRPr/>
          </a:p>
          <a:p>
            <a:pPr marL="0" lvl="0" indent="0" algn="l" rtl="0">
              <a:spcBef>
                <a:spcPts val="360"/>
              </a:spcBef>
              <a:spcAft>
                <a:spcPts val="0"/>
              </a:spcAft>
              <a:buNone/>
            </a:pPr>
            <a:r>
              <a:rPr lang="en-US"/>
              <a:t>discarded. Each new message requires a new key of the same length as the new message.</a:t>
            </a:r>
            <a:endParaRPr/>
          </a:p>
          <a:p>
            <a:pPr marL="0" lvl="0" indent="0" algn="l" rtl="0">
              <a:spcBef>
                <a:spcPts val="360"/>
              </a:spcBef>
              <a:spcAft>
                <a:spcPts val="0"/>
              </a:spcAft>
              <a:buNone/>
            </a:pPr>
            <a:r>
              <a:rPr lang="en-US"/>
              <a:t>Such a scheme, known as a one-time pad , is unbreakable. It produces random</a:t>
            </a:r>
            <a:endParaRPr/>
          </a:p>
          <a:p>
            <a:pPr marL="0" lvl="0" indent="0" algn="l" rtl="0">
              <a:spcBef>
                <a:spcPts val="360"/>
              </a:spcBef>
              <a:spcAft>
                <a:spcPts val="0"/>
              </a:spcAft>
              <a:buNone/>
            </a:pPr>
            <a:r>
              <a:rPr lang="en-US"/>
              <a:t>output that bears no statistical relationship to the plaintext. Because the ciphertext</a:t>
            </a:r>
            <a:endParaRPr/>
          </a:p>
          <a:p>
            <a:pPr marL="0" lvl="0" indent="0" algn="l" rtl="0">
              <a:spcBef>
                <a:spcPts val="360"/>
              </a:spcBef>
              <a:spcAft>
                <a:spcPts val="0"/>
              </a:spcAft>
              <a:buNone/>
            </a:pPr>
            <a:r>
              <a:rPr lang="en-US"/>
              <a:t>contains no information whatsoever about the plaintext, there is simply no way to</a:t>
            </a:r>
            <a:endParaRPr/>
          </a:p>
          <a:p>
            <a:pPr marL="0" lvl="0" indent="0" algn="l" rtl="0">
              <a:spcBef>
                <a:spcPts val="360"/>
              </a:spcBef>
              <a:spcAft>
                <a:spcPts val="0"/>
              </a:spcAft>
              <a:buNone/>
            </a:pPr>
            <a:r>
              <a:rPr lang="en-US"/>
              <a:t>break the code.</a:t>
            </a:r>
            <a:endParaRPr/>
          </a:p>
          <a:p>
            <a:pPr marL="0" lvl="0" indent="0" algn="l" rtl="0">
              <a:spcBef>
                <a:spcPts val="360"/>
              </a:spcBef>
              <a:spcAft>
                <a:spcPts val="0"/>
              </a:spcAft>
              <a:buNone/>
            </a:pPr>
            <a:endParaRPr/>
          </a:p>
          <a:p>
            <a:pPr marL="0" lvl="0" indent="0" algn="l" rtl="0">
              <a:spcBef>
                <a:spcPts val="360"/>
              </a:spcBef>
              <a:spcAft>
                <a:spcPts val="0"/>
              </a:spcAft>
              <a:buNone/>
            </a:pPr>
            <a:r>
              <a:rPr lang="en-US"/>
              <a:t> In fact, given any plaintext of equal length to the ciphertext, there is a key that</a:t>
            </a:r>
            <a:endParaRPr/>
          </a:p>
          <a:p>
            <a:pPr marL="0" lvl="0" indent="0" algn="l" rtl="0">
              <a:spcBef>
                <a:spcPts val="360"/>
              </a:spcBef>
              <a:spcAft>
                <a:spcPts val="0"/>
              </a:spcAft>
              <a:buNone/>
            </a:pPr>
            <a:r>
              <a:rPr lang="en-US"/>
              <a:t>produces that plaintext. Therefore, if you did an exhaustive search of all possible</a:t>
            </a:r>
            <a:endParaRPr/>
          </a:p>
          <a:p>
            <a:pPr marL="0" lvl="0" indent="0" algn="l" rtl="0">
              <a:spcBef>
                <a:spcPts val="360"/>
              </a:spcBef>
              <a:spcAft>
                <a:spcPts val="0"/>
              </a:spcAft>
              <a:buNone/>
            </a:pPr>
            <a:r>
              <a:rPr lang="en-US"/>
              <a:t>keys, you would end up with many legible plaintexts, with no way of knowing which</a:t>
            </a:r>
            <a:endParaRPr/>
          </a:p>
          <a:p>
            <a:pPr marL="0" lvl="0" indent="0" algn="l" rtl="0">
              <a:spcBef>
                <a:spcPts val="360"/>
              </a:spcBef>
              <a:spcAft>
                <a:spcPts val="0"/>
              </a:spcAft>
              <a:buNone/>
            </a:pPr>
            <a:r>
              <a:rPr lang="en-US"/>
              <a:t>was the intended plaintext. Therefore, the code is unbreakable.</a:t>
            </a:r>
            <a:endParaRPr/>
          </a:p>
          <a:p>
            <a:pPr marL="0" lvl="0" indent="0" algn="l" rtl="0">
              <a:spcBef>
                <a:spcPts val="360"/>
              </a:spcBef>
              <a:spcAft>
                <a:spcPts val="0"/>
              </a:spcAft>
              <a:buNone/>
            </a:pPr>
            <a:endParaRPr/>
          </a:p>
          <a:p>
            <a:pPr marL="0" lvl="0" indent="0" algn="l" rtl="0">
              <a:spcBef>
                <a:spcPts val="360"/>
              </a:spcBef>
              <a:spcAft>
                <a:spcPts val="0"/>
              </a:spcAft>
              <a:buNone/>
            </a:pPr>
            <a:r>
              <a:rPr lang="en-US"/>
              <a:t>The security of the one-time pad is entirely due to the randomness of</a:t>
            </a:r>
            <a:endParaRPr/>
          </a:p>
          <a:p>
            <a:pPr marL="0" lvl="0" indent="0" algn="l" rtl="0">
              <a:spcBef>
                <a:spcPts val="360"/>
              </a:spcBef>
              <a:spcAft>
                <a:spcPts val="0"/>
              </a:spcAft>
              <a:buNone/>
            </a:pPr>
            <a:r>
              <a:rPr lang="en-US"/>
              <a:t>the key. If the stream of characters that constitute the key is truly random, then the</a:t>
            </a:r>
            <a:endParaRPr/>
          </a:p>
          <a:p>
            <a:pPr marL="0" lvl="0" indent="0" algn="l" rtl="0">
              <a:spcBef>
                <a:spcPts val="360"/>
              </a:spcBef>
              <a:spcAft>
                <a:spcPts val="0"/>
              </a:spcAft>
              <a:buNone/>
            </a:pPr>
            <a:r>
              <a:rPr lang="en-US"/>
              <a:t>stream of characters that constitute the ciphertext will be truly random. Thus, there</a:t>
            </a:r>
            <a:endParaRPr/>
          </a:p>
          <a:p>
            <a:pPr marL="0" lvl="0" indent="0" algn="l" rtl="0">
              <a:spcBef>
                <a:spcPts val="360"/>
              </a:spcBef>
              <a:spcAft>
                <a:spcPts val="0"/>
              </a:spcAft>
              <a:buNone/>
            </a:pPr>
            <a:r>
              <a:rPr lang="en-US"/>
              <a:t>are no patterns or regularities that a cryptanalyst can use to attack the ciphertext.</a:t>
            </a:r>
            <a:endParaRPr>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31: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35" name="Google Shape;435;p31: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rmAutofit/>
          </a:bodyPr>
          <a:lstStyle/>
          <a:p>
            <a:pPr marL="0" lvl="0" indent="0" algn="l" rtl="0">
              <a:lnSpc>
                <a:spcPct val="90000"/>
              </a:lnSpc>
              <a:spcBef>
                <a:spcPts val="0"/>
              </a:spcBef>
              <a:spcAft>
                <a:spcPts val="0"/>
              </a:spcAft>
              <a:buNone/>
            </a:pPr>
            <a:r>
              <a:rPr lang="en-US"/>
              <a:t>In theory, we need look no further for a cipher. The one-time pad offers complete</a:t>
            </a:r>
            <a:endParaRPr/>
          </a:p>
          <a:p>
            <a:pPr marL="0" lvl="0" indent="0" algn="l" rtl="0">
              <a:lnSpc>
                <a:spcPct val="90000"/>
              </a:lnSpc>
              <a:spcBef>
                <a:spcPts val="360"/>
              </a:spcBef>
              <a:spcAft>
                <a:spcPts val="0"/>
              </a:spcAft>
              <a:buNone/>
            </a:pPr>
            <a:r>
              <a:rPr lang="en-US"/>
              <a:t>security but, in practice, has two fundamental difficulties:</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1.  There is the practical problem of making large quantities of random keys.</a:t>
            </a:r>
            <a:endParaRPr/>
          </a:p>
          <a:p>
            <a:pPr marL="0" lvl="0" indent="0" algn="l" rtl="0">
              <a:lnSpc>
                <a:spcPct val="90000"/>
              </a:lnSpc>
              <a:spcBef>
                <a:spcPts val="360"/>
              </a:spcBef>
              <a:spcAft>
                <a:spcPts val="0"/>
              </a:spcAft>
              <a:buNone/>
            </a:pPr>
            <a:r>
              <a:rPr lang="en-US"/>
              <a:t>Any heavily used system might require millions of random characters</a:t>
            </a:r>
            <a:endParaRPr/>
          </a:p>
          <a:p>
            <a:pPr marL="0" lvl="0" indent="0" algn="l" rtl="0">
              <a:lnSpc>
                <a:spcPct val="90000"/>
              </a:lnSpc>
              <a:spcBef>
                <a:spcPts val="360"/>
              </a:spcBef>
              <a:spcAft>
                <a:spcPts val="0"/>
              </a:spcAft>
              <a:buNone/>
            </a:pPr>
            <a:r>
              <a:rPr lang="en-US"/>
              <a:t>on a regular basis. Supplying truly random characters in this volume is a</a:t>
            </a:r>
            <a:endParaRPr/>
          </a:p>
          <a:p>
            <a:pPr marL="0" lvl="0" indent="0" algn="l" rtl="0">
              <a:lnSpc>
                <a:spcPct val="90000"/>
              </a:lnSpc>
              <a:spcBef>
                <a:spcPts val="360"/>
              </a:spcBef>
              <a:spcAft>
                <a:spcPts val="0"/>
              </a:spcAft>
              <a:buNone/>
            </a:pPr>
            <a:r>
              <a:rPr lang="en-US"/>
              <a:t>significant task.</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2.  Even more daunting is the problem of key distribution and protection. For</a:t>
            </a:r>
            <a:endParaRPr/>
          </a:p>
          <a:p>
            <a:pPr marL="0" lvl="0" indent="0" algn="l" rtl="0">
              <a:lnSpc>
                <a:spcPct val="90000"/>
              </a:lnSpc>
              <a:spcBef>
                <a:spcPts val="360"/>
              </a:spcBef>
              <a:spcAft>
                <a:spcPts val="0"/>
              </a:spcAft>
              <a:buNone/>
            </a:pPr>
            <a:r>
              <a:rPr lang="en-US"/>
              <a:t>every message to be sent, a key of equal length is needed by both sender and</a:t>
            </a:r>
            <a:endParaRPr/>
          </a:p>
          <a:p>
            <a:pPr marL="0" lvl="0" indent="0" algn="l" rtl="0">
              <a:lnSpc>
                <a:spcPct val="90000"/>
              </a:lnSpc>
              <a:spcBef>
                <a:spcPts val="360"/>
              </a:spcBef>
              <a:spcAft>
                <a:spcPts val="0"/>
              </a:spcAft>
              <a:buNone/>
            </a:pPr>
            <a:r>
              <a:rPr lang="en-US"/>
              <a:t>receiver. Thus, a mammoth key distribution problem exists.</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Because of these difficulties, the one-time pad is of limited utility and is useful</a:t>
            </a:r>
            <a:endParaRPr/>
          </a:p>
          <a:p>
            <a:pPr marL="0" lvl="0" indent="0" algn="l" rtl="0">
              <a:lnSpc>
                <a:spcPct val="90000"/>
              </a:lnSpc>
              <a:spcBef>
                <a:spcPts val="360"/>
              </a:spcBef>
              <a:spcAft>
                <a:spcPts val="0"/>
              </a:spcAft>
              <a:buNone/>
            </a:pPr>
            <a:r>
              <a:rPr lang="en-US"/>
              <a:t>primarily for low-bandwidth channels requiring very high security.</a:t>
            </a:r>
            <a:endParaRPr/>
          </a:p>
          <a:p>
            <a:pPr marL="0" lvl="0" indent="0" algn="l" rtl="0">
              <a:lnSpc>
                <a:spcPct val="90000"/>
              </a:lnSpc>
              <a:spcBef>
                <a:spcPts val="360"/>
              </a:spcBef>
              <a:spcAft>
                <a:spcPts val="0"/>
              </a:spcAft>
              <a:buNone/>
            </a:pPr>
            <a:endParaRPr/>
          </a:p>
          <a:p>
            <a:pPr marL="0" lvl="0" indent="0" algn="l" rtl="0">
              <a:lnSpc>
                <a:spcPct val="90000"/>
              </a:lnSpc>
              <a:spcBef>
                <a:spcPts val="360"/>
              </a:spcBef>
              <a:spcAft>
                <a:spcPts val="0"/>
              </a:spcAft>
              <a:buNone/>
            </a:pPr>
            <a:r>
              <a:rPr lang="en-US"/>
              <a:t>The one-time pad is the only cryptosystem that exhibits what is referred to as</a:t>
            </a:r>
            <a:endParaRPr/>
          </a:p>
          <a:p>
            <a:pPr marL="0" lvl="0" indent="0" algn="l" rtl="0">
              <a:lnSpc>
                <a:spcPct val="90000"/>
              </a:lnSpc>
              <a:spcBef>
                <a:spcPts val="360"/>
              </a:spcBef>
              <a:spcAft>
                <a:spcPts val="0"/>
              </a:spcAft>
              <a:buNone/>
            </a:pPr>
            <a:r>
              <a:rPr lang="en-US"/>
              <a:t>perfect secrecy . This concept is explored in Appendix F.</a:t>
            </a:r>
            <a:endParaRPr/>
          </a:p>
          <a:p>
            <a:pPr marL="0" lvl="0" indent="0" algn="l" rtl="0">
              <a:lnSpc>
                <a:spcPct val="90000"/>
              </a:lnSpc>
              <a:spcBef>
                <a:spcPts val="360"/>
              </a:spcBef>
              <a:spcAft>
                <a:spcPts val="0"/>
              </a:spcAft>
              <a:buNone/>
            </a:pPr>
            <a:endParaRPr/>
          </a:p>
        </p:txBody>
      </p:sp>
      <p:sp>
        <p:nvSpPr>
          <p:cNvPr id="436" name="Google Shape;436;p31: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4: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4</a:t>
            </a:fld>
            <a:endParaRPr>
              <a:latin typeface="Arial"/>
              <a:ea typeface="Arial"/>
              <a:cs typeface="Arial"/>
              <a:sym typeface="Arial"/>
            </a:endParaRPr>
          </a:p>
        </p:txBody>
      </p:sp>
      <p:sp>
        <p:nvSpPr>
          <p:cNvPr id="210" name="Google Shape;210;p4: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1" name="Google Shape;211;p4: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Before beginning, we define some terms. An original message is known as the</a:t>
            </a:r>
            <a:endParaRPr/>
          </a:p>
          <a:p>
            <a:pPr marL="0" lvl="0" indent="0" algn="l" rtl="0">
              <a:spcBef>
                <a:spcPts val="360"/>
              </a:spcBef>
              <a:spcAft>
                <a:spcPts val="0"/>
              </a:spcAft>
              <a:buNone/>
            </a:pPr>
            <a:r>
              <a:rPr lang="en-US"/>
              <a:t>plaintext , while the coded message is called the ciphertext . The process of converting</a:t>
            </a:r>
            <a:endParaRPr/>
          </a:p>
          <a:p>
            <a:pPr marL="0" lvl="0" indent="0" algn="l" rtl="0">
              <a:spcBef>
                <a:spcPts val="360"/>
              </a:spcBef>
              <a:spcAft>
                <a:spcPts val="0"/>
              </a:spcAft>
              <a:buNone/>
            </a:pPr>
            <a:r>
              <a:rPr lang="en-US"/>
              <a:t>from plaintext to ciphertext is known as enciphering  or encryption ; restoring the</a:t>
            </a:r>
            <a:endParaRPr/>
          </a:p>
          <a:p>
            <a:pPr marL="0" lvl="0" indent="0" algn="l" rtl="0">
              <a:spcBef>
                <a:spcPts val="360"/>
              </a:spcBef>
              <a:spcAft>
                <a:spcPts val="0"/>
              </a:spcAft>
              <a:buNone/>
            </a:pPr>
            <a:r>
              <a:rPr lang="en-US"/>
              <a:t>plaintext from the ciphertext is deciphering  or decryption . The many schemes used</a:t>
            </a:r>
            <a:endParaRPr/>
          </a:p>
          <a:p>
            <a:pPr marL="0" lvl="0" indent="0" algn="l" rtl="0">
              <a:spcBef>
                <a:spcPts val="360"/>
              </a:spcBef>
              <a:spcAft>
                <a:spcPts val="0"/>
              </a:spcAft>
              <a:buNone/>
            </a:pPr>
            <a:r>
              <a:rPr lang="en-US"/>
              <a:t>for encryption constitute the area of study known as cryptography . Such a scheme</a:t>
            </a:r>
            <a:endParaRPr/>
          </a:p>
          <a:p>
            <a:pPr marL="0" lvl="0" indent="0" algn="l" rtl="0">
              <a:spcBef>
                <a:spcPts val="360"/>
              </a:spcBef>
              <a:spcAft>
                <a:spcPts val="0"/>
              </a:spcAft>
              <a:buNone/>
            </a:pPr>
            <a:r>
              <a:rPr lang="en-US"/>
              <a:t>is known as a cryptographic system  or a cipher . Techniques used for deciphering</a:t>
            </a:r>
            <a:endParaRPr/>
          </a:p>
          <a:p>
            <a:pPr marL="0" lvl="0" indent="0" algn="l" rtl="0">
              <a:spcBef>
                <a:spcPts val="360"/>
              </a:spcBef>
              <a:spcAft>
                <a:spcPts val="0"/>
              </a:spcAft>
              <a:buNone/>
            </a:pPr>
            <a:r>
              <a:rPr lang="en-US"/>
              <a:t>a message without any knowledge of the enciphering details fall into the area of</a:t>
            </a:r>
            <a:endParaRPr/>
          </a:p>
          <a:p>
            <a:pPr marL="0" lvl="0" indent="0" algn="l" rtl="0">
              <a:spcBef>
                <a:spcPts val="360"/>
              </a:spcBef>
              <a:spcAft>
                <a:spcPts val="0"/>
              </a:spcAft>
              <a:buNone/>
            </a:pPr>
            <a:r>
              <a:rPr lang="en-US"/>
              <a:t>cryptanalysis . Cryptanalysis is what the layperson calls “breaking the code.” The areas</a:t>
            </a:r>
            <a:endParaRPr/>
          </a:p>
          <a:p>
            <a:pPr marL="0" lvl="0" indent="0" algn="l" rtl="0">
              <a:spcBef>
                <a:spcPts val="360"/>
              </a:spcBef>
              <a:spcAft>
                <a:spcPts val="0"/>
              </a:spcAft>
              <a:buNone/>
            </a:pPr>
            <a:r>
              <a:rPr lang="en-US"/>
              <a:t>of cryptography and cryptanalysis together are called cryptology .</a:t>
            </a:r>
            <a:endParaRPr>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32: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36</a:t>
            </a:fld>
            <a:endParaRPr>
              <a:latin typeface="Arial"/>
              <a:ea typeface="Arial"/>
              <a:cs typeface="Arial"/>
              <a:sym typeface="Arial"/>
            </a:endParaRPr>
          </a:p>
        </p:txBody>
      </p:sp>
      <p:sp>
        <p:nvSpPr>
          <p:cNvPr id="442" name="Google Shape;442;p32: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43" name="Google Shape;443;p32: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All the techniques examined so far involve the substitution of a ciphertext symbol</a:t>
            </a:r>
            <a:endParaRPr/>
          </a:p>
          <a:p>
            <a:pPr marL="0" lvl="0" indent="0" algn="l" rtl="0">
              <a:spcBef>
                <a:spcPts val="360"/>
              </a:spcBef>
              <a:spcAft>
                <a:spcPts val="0"/>
              </a:spcAft>
              <a:buNone/>
            </a:pPr>
            <a:r>
              <a:rPr lang="en-US"/>
              <a:t>for a plaintext symbol. A very different kind of mapping is achieved by performing</a:t>
            </a:r>
            <a:endParaRPr/>
          </a:p>
          <a:p>
            <a:pPr marL="0" lvl="0" indent="0" algn="l" rtl="0">
              <a:spcBef>
                <a:spcPts val="360"/>
              </a:spcBef>
              <a:spcAft>
                <a:spcPts val="0"/>
              </a:spcAft>
              <a:buNone/>
            </a:pPr>
            <a:r>
              <a:rPr lang="en-US"/>
              <a:t>some sort of permutation on the plaintext letters. This technique is referred to as a</a:t>
            </a:r>
            <a:endParaRPr/>
          </a:p>
          <a:p>
            <a:pPr marL="0" lvl="0" indent="0" algn="l" rtl="0">
              <a:spcBef>
                <a:spcPts val="360"/>
              </a:spcBef>
              <a:spcAft>
                <a:spcPts val="0"/>
              </a:spcAft>
              <a:buNone/>
            </a:pPr>
            <a:r>
              <a:rPr lang="en-US"/>
              <a:t>transposition cipher.</a:t>
            </a:r>
            <a:endParaRPr/>
          </a:p>
          <a:p>
            <a:pPr marL="0" lvl="0" indent="0" algn="l" rtl="0">
              <a:spcBef>
                <a:spcPts val="360"/>
              </a:spcBef>
              <a:spcAft>
                <a:spcPts val="0"/>
              </a:spcAft>
              <a:buNone/>
            </a:pPr>
            <a:endParaRPr/>
          </a:p>
          <a:p>
            <a:pPr marL="0" lvl="0" indent="0" algn="l" rtl="0">
              <a:spcBef>
                <a:spcPts val="360"/>
              </a:spcBef>
              <a:spcAft>
                <a:spcPts val="0"/>
              </a:spcAft>
              <a:buNone/>
            </a:pPr>
            <a:r>
              <a:rPr lang="en-US"/>
              <a:t>The simplest such cipher is the rail fence  technique, in which the plaintext is</a:t>
            </a:r>
            <a:endParaRPr/>
          </a:p>
          <a:p>
            <a:pPr marL="0" lvl="0" indent="0" algn="l" rtl="0">
              <a:spcBef>
                <a:spcPts val="360"/>
              </a:spcBef>
              <a:spcAft>
                <a:spcPts val="0"/>
              </a:spcAft>
              <a:buNone/>
            </a:pPr>
            <a:r>
              <a:rPr lang="en-US"/>
              <a:t>written down as a sequence of diagonals and then read off as a sequence of rows.</a:t>
            </a:r>
            <a:endParaRPr/>
          </a:p>
          <a:p>
            <a:pPr marL="0" lvl="0" indent="0" algn="l" rtl="0">
              <a:spcBef>
                <a:spcPts val="360"/>
              </a:spcBef>
              <a:spcAft>
                <a:spcPts val="0"/>
              </a:spcAft>
              <a:buNone/>
            </a:pPr>
            <a:r>
              <a:rPr lang="en-US"/>
              <a:t>For example, to encipher the message “meet me after the toga party” with a rail</a:t>
            </a:r>
            <a:endParaRPr/>
          </a:p>
          <a:p>
            <a:pPr marL="0" lvl="0" indent="0" algn="l" rtl="0">
              <a:spcBef>
                <a:spcPts val="360"/>
              </a:spcBef>
              <a:spcAft>
                <a:spcPts val="0"/>
              </a:spcAft>
              <a:buNone/>
            </a:pPr>
            <a:r>
              <a:rPr lang="en-US"/>
              <a:t>fence of depth 2, we write the following:</a:t>
            </a:r>
            <a:endParaRPr/>
          </a:p>
          <a:p>
            <a:pPr marL="0" lvl="0" indent="0" algn="l" rtl="0">
              <a:spcBef>
                <a:spcPts val="360"/>
              </a:spcBef>
              <a:spcAft>
                <a:spcPts val="0"/>
              </a:spcAft>
              <a:buNone/>
            </a:pPr>
            <a:endParaRPr/>
          </a:p>
          <a:p>
            <a:pPr marL="0" lvl="0" indent="0" algn="l" rtl="0">
              <a:spcBef>
                <a:spcPts val="360"/>
              </a:spcBef>
              <a:spcAft>
                <a:spcPts val="0"/>
              </a:spcAft>
              <a:buNone/>
            </a:pPr>
            <a:r>
              <a:rPr lang="en-US"/>
              <a:t>m e m a t r h t g p r y</a:t>
            </a:r>
            <a:endParaRPr/>
          </a:p>
          <a:p>
            <a:pPr marL="0" lvl="0" indent="0" algn="l" rtl="0">
              <a:spcBef>
                <a:spcPts val="360"/>
              </a:spcBef>
              <a:spcAft>
                <a:spcPts val="0"/>
              </a:spcAft>
              <a:buNone/>
            </a:pPr>
            <a:r>
              <a:rPr lang="en-US"/>
              <a:t>e t e f e t e o a a t</a:t>
            </a:r>
            <a:endParaRPr/>
          </a:p>
          <a:p>
            <a:pPr marL="0" lvl="0" indent="0" algn="l" rtl="0">
              <a:spcBef>
                <a:spcPts val="360"/>
              </a:spcBef>
              <a:spcAft>
                <a:spcPts val="0"/>
              </a:spcAft>
              <a:buNone/>
            </a:pPr>
            <a:endParaRPr/>
          </a:p>
          <a:p>
            <a:pPr marL="0" lvl="0" indent="0" algn="l" rtl="0">
              <a:spcBef>
                <a:spcPts val="360"/>
              </a:spcBef>
              <a:spcAft>
                <a:spcPts val="0"/>
              </a:spcAft>
              <a:buNone/>
            </a:pPr>
            <a:r>
              <a:rPr lang="en-US"/>
              <a:t>The encrypted message is</a:t>
            </a:r>
            <a:endParaRPr/>
          </a:p>
          <a:p>
            <a:pPr marL="0" lvl="0" indent="0" algn="l" rtl="0">
              <a:spcBef>
                <a:spcPts val="360"/>
              </a:spcBef>
              <a:spcAft>
                <a:spcPts val="0"/>
              </a:spcAft>
              <a:buNone/>
            </a:pPr>
            <a:r>
              <a:rPr lang="en-US"/>
              <a:t>MEMATRHTGPRYETEFETEOAAT</a:t>
            </a:r>
            <a:endParaRPr>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p33: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37</a:t>
            </a:fld>
            <a:endParaRPr>
              <a:latin typeface="Arial"/>
              <a:ea typeface="Arial"/>
              <a:cs typeface="Arial"/>
              <a:sym typeface="Arial"/>
            </a:endParaRPr>
          </a:p>
        </p:txBody>
      </p:sp>
      <p:sp>
        <p:nvSpPr>
          <p:cNvPr id="450" name="Google Shape;450;p33: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1" name="Google Shape;451;p33: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A more complex scheme is</a:t>
            </a:r>
            <a:endParaRPr/>
          </a:p>
          <a:p>
            <a:pPr marL="0" lvl="0" indent="0" algn="l" rtl="0">
              <a:spcBef>
                <a:spcPts val="360"/>
              </a:spcBef>
              <a:spcAft>
                <a:spcPts val="0"/>
              </a:spcAft>
              <a:buNone/>
            </a:pPr>
            <a:r>
              <a:rPr lang="en-US"/>
              <a:t>to write the message in a rectangle, row by row, and read the message off, column</a:t>
            </a:r>
            <a:endParaRPr/>
          </a:p>
          <a:p>
            <a:pPr marL="0" lvl="0" indent="0" algn="l" rtl="0">
              <a:spcBef>
                <a:spcPts val="360"/>
              </a:spcBef>
              <a:spcAft>
                <a:spcPts val="0"/>
              </a:spcAft>
              <a:buNone/>
            </a:pPr>
            <a:r>
              <a:rPr lang="en-US"/>
              <a:t>by column, but permute the order of the columns. The order of the columns then</a:t>
            </a:r>
            <a:endParaRPr/>
          </a:p>
          <a:p>
            <a:pPr marL="0" lvl="0" indent="0" algn="l" rtl="0">
              <a:spcBef>
                <a:spcPts val="360"/>
              </a:spcBef>
              <a:spcAft>
                <a:spcPts val="0"/>
              </a:spcAft>
              <a:buNone/>
            </a:pPr>
            <a:r>
              <a:rPr lang="en-US"/>
              <a:t>becomes the key to the algorithm. For example,</a:t>
            </a:r>
            <a:endParaRPr/>
          </a:p>
          <a:p>
            <a:pPr marL="0" lvl="0" indent="0" algn="l" rtl="0">
              <a:spcBef>
                <a:spcPts val="360"/>
              </a:spcBef>
              <a:spcAft>
                <a:spcPts val="0"/>
              </a:spcAft>
              <a:buNone/>
            </a:pPr>
            <a:endParaRPr/>
          </a:p>
          <a:p>
            <a:pPr marL="0" lvl="0" indent="0" algn="l" rtl="0">
              <a:spcBef>
                <a:spcPts val="360"/>
              </a:spcBef>
              <a:spcAft>
                <a:spcPts val="0"/>
              </a:spcAft>
              <a:buNone/>
            </a:pPr>
            <a:r>
              <a:rPr lang="en-US"/>
              <a:t>Key: 	4 3 1 2 5 6 7</a:t>
            </a:r>
            <a:endParaRPr/>
          </a:p>
          <a:p>
            <a:pPr marL="0" lvl="0" indent="0" algn="l" rtl="0">
              <a:spcBef>
                <a:spcPts val="360"/>
              </a:spcBef>
              <a:spcAft>
                <a:spcPts val="0"/>
              </a:spcAft>
              <a:buNone/>
            </a:pPr>
            <a:endParaRPr/>
          </a:p>
          <a:p>
            <a:pPr marL="0" lvl="0" indent="0" algn="l" rtl="0">
              <a:spcBef>
                <a:spcPts val="360"/>
              </a:spcBef>
              <a:spcAft>
                <a:spcPts val="0"/>
              </a:spcAft>
              <a:buNone/>
            </a:pPr>
            <a:r>
              <a:rPr lang="en-US"/>
              <a:t>Plaintext: 	a t t a c k p</a:t>
            </a:r>
            <a:endParaRPr/>
          </a:p>
          <a:p>
            <a:pPr marL="0" lvl="0" indent="0" algn="l" rtl="0">
              <a:spcBef>
                <a:spcPts val="360"/>
              </a:spcBef>
              <a:spcAft>
                <a:spcPts val="0"/>
              </a:spcAft>
              <a:buNone/>
            </a:pPr>
            <a:r>
              <a:rPr lang="en-US"/>
              <a:t>	o s t p o n e</a:t>
            </a:r>
            <a:endParaRPr/>
          </a:p>
          <a:p>
            <a:pPr marL="0" lvl="0" indent="0" algn="l" rtl="0">
              <a:spcBef>
                <a:spcPts val="360"/>
              </a:spcBef>
              <a:spcAft>
                <a:spcPts val="0"/>
              </a:spcAft>
              <a:buNone/>
            </a:pPr>
            <a:r>
              <a:rPr lang="en-US"/>
              <a:t>	d u n t i l t</a:t>
            </a:r>
            <a:endParaRPr/>
          </a:p>
          <a:p>
            <a:pPr marL="0" lvl="0" indent="0" algn="l" rtl="0">
              <a:spcBef>
                <a:spcPts val="360"/>
              </a:spcBef>
              <a:spcAft>
                <a:spcPts val="0"/>
              </a:spcAft>
              <a:buNone/>
            </a:pPr>
            <a:r>
              <a:rPr lang="en-US"/>
              <a:t>	w o a m x y z</a:t>
            </a:r>
            <a:endParaRPr/>
          </a:p>
          <a:p>
            <a:pPr marL="0" lvl="0" indent="0" algn="l" rtl="0">
              <a:spcBef>
                <a:spcPts val="360"/>
              </a:spcBef>
              <a:spcAft>
                <a:spcPts val="0"/>
              </a:spcAft>
              <a:buNone/>
            </a:pPr>
            <a:endParaRPr/>
          </a:p>
          <a:p>
            <a:pPr marL="0" lvl="0" indent="0" algn="l" rtl="0">
              <a:spcBef>
                <a:spcPts val="360"/>
              </a:spcBef>
              <a:spcAft>
                <a:spcPts val="0"/>
              </a:spcAft>
              <a:buNone/>
            </a:pPr>
            <a:r>
              <a:rPr lang="en-US"/>
              <a:t>Ciphertext:	 TTNAAPTMTSUOAODWCOIXKNLYPETZ</a:t>
            </a:r>
            <a:endParaRPr/>
          </a:p>
          <a:p>
            <a:pPr marL="0" lvl="0" indent="0" algn="l" rtl="0">
              <a:spcBef>
                <a:spcPts val="360"/>
              </a:spcBef>
              <a:spcAft>
                <a:spcPts val="0"/>
              </a:spcAft>
              <a:buNone/>
            </a:pPr>
            <a:endParaRPr/>
          </a:p>
          <a:p>
            <a:pPr marL="0" lvl="0" indent="0" algn="l" rtl="0">
              <a:spcBef>
                <a:spcPts val="360"/>
              </a:spcBef>
              <a:spcAft>
                <a:spcPts val="0"/>
              </a:spcAft>
              <a:buNone/>
            </a:pPr>
            <a:r>
              <a:rPr lang="en-US"/>
              <a:t> Thus, in this example, the key is 4312567. To encrypt, start with the column</a:t>
            </a:r>
            <a:endParaRPr/>
          </a:p>
          <a:p>
            <a:pPr marL="0" lvl="0" indent="0" algn="l" rtl="0">
              <a:spcBef>
                <a:spcPts val="360"/>
              </a:spcBef>
              <a:spcAft>
                <a:spcPts val="0"/>
              </a:spcAft>
              <a:buNone/>
            </a:pPr>
            <a:r>
              <a:rPr lang="en-US"/>
              <a:t>that is labeled 1, in this case column 3. Write down all the letters in that column.</a:t>
            </a:r>
            <a:endParaRPr/>
          </a:p>
          <a:p>
            <a:pPr marL="0" lvl="0" indent="0" algn="l" rtl="0">
              <a:spcBef>
                <a:spcPts val="360"/>
              </a:spcBef>
              <a:spcAft>
                <a:spcPts val="0"/>
              </a:spcAft>
              <a:buNone/>
            </a:pPr>
            <a:r>
              <a:rPr lang="en-US"/>
              <a:t>Proceed to column 4, which is labeled 2, then column 2, then column 1, then</a:t>
            </a:r>
            <a:endParaRPr/>
          </a:p>
          <a:p>
            <a:pPr marL="0" lvl="0" indent="0" algn="l" rtl="0">
              <a:spcBef>
                <a:spcPts val="360"/>
              </a:spcBef>
              <a:spcAft>
                <a:spcPts val="0"/>
              </a:spcAft>
              <a:buNone/>
            </a:pPr>
            <a:r>
              <a:rPr lang="en-US"/>
              <a:t>columns 5, 6, and 7.</a:t>
            </a:r>
            <a:endParaRPr/>
          </a:p>
          <a:p>
            <a:pPr marL="0" lvl="0" indent="0" algn="l" rtl="0">
              <a:spcBef>
                <a:spcPts val="360"/>
              </a:spcBef>
              <a:spcAft>
                <a:spcPts val="0"/>
              </a:spcAft>
              <a:buNone/>
            </a:pPr>
            <a:endParaRPr/>
          </a:p>
          <a:p>
            <a:pPr marL="0" lvl="0" indent="0" algn="l" rtl="0">
              <a:spcBef>
                <a:spcPts val="360"/>
              </a:spcBef>
              <a:spcAft>
                <a:spcPts val="0"/>
              </a:spcAft>
              <a:buNone/>
            </a:pPr>
            <a:r>
              <a:rPr lang="en-US"/>
              <a:t>A pure transposition cipher is easily recognized because it has the same letter</a:t>
            </a:r>
            <a:endParaRPr/>
          </a:p>
          <a:p>
            <a:pPr marL="0" lvl="0" indent="0" algn="l" rtl="0">
              <a:spcBef>
                <a:spcPts val="360"/>
              </a:spcBef>
              <a:spcAft>
                <a:spcPts val="0"/>
              </a:spcAft>
              <a:buNone/>
            </a:pPr>
            <a:r>
              <a:rPr lang="en-US"/>
              <a:t>frequencies as the original plaintext. For the type of columnar transposition just</a:t>
            </a:r>
            <a:endParaRPr/>
          </a:p>
          <a:p>
            <a:pPr marL="0" lvl="0" indent="0" algn="l" rtl="0">
              <a:spcBef>
                <a:spcPts val="360"/>
              </a:spcBef>
              <a:spcAft>
                <a:spcPts val="0"/>
              </a:spcAft>
              <a:buNone/>
            </a:pPr>
            <a:r>
              <a:rPr lang="en-US"/>
              <a:t>shown, cryptanalysis is fairly straightforward and involves laying out the ciphertext</a:t>
            </a:r>
            <a:endParaRPr/>
          </a:p>
          <a:p>
            <a:pPr marL="0" lvl="0" indent="0" algn="l" rtl="0">
              <a:spcBef>
                <a:spcPts val="360"/>
              </a:spcBef>
              <a:spcAft>
                <a:spcPts val="0"/>
              </a:spcAft>
              <a:buNone/>
            </a:pPr>
            <a:r>
              <a:rPr lang="en-US"/>
              <a:t>in a matrix and playing around with column positions. Digram and trigram</a:t>
            </a:r>
            <a:endParaRPr/>
          </a:p>
          <a:p>
            <a:pPr marL="0" lvl="0" indent="0" algn="l" rtl="0">
              <a:spcBef>
                <a:spcPts val="360"/>
              </a:spcBef>
              <a:spcAft>
                <a:spcPts val="0"/>
              </a:spcAft>
              <a:buNone/>
            </a:pPr>
            <a:r>
              <a:rPr lang="en-US"/>
              <a:t>frequency tables can be useful.</a:t>
            </a:r>
            <a:endParaRPr/>
          </a:p>
          <a:p>
            <a:pPr marL="0" lvl="0" indent="0" algn="l" rtl="0">
              <a:spcBef>
                <a:spcPts val="360"/>
              </a:spcBef>
              <a:spcAft>
                <a:spcPts val="0"/>
              </a:spcAft>
              <a:buNone/>
            </a:pPr>
            <a:endParaRPr/>
          </a:p>
          <a:p>
            <a:pPr marL="0" lvl="0" indent="0" algn="l" rtl="0">
              <a:spcBef>
                <a:spcPts val="360"/>
              </a:spcBef>
              <a:spcAft>
                <a:spcPts val="0"/>
              </a:spcAft>
              <a:buNone/>
            </a:pPr>
            <a:r>
              <a:rPr lang="en-US"/>
              <a:t>The transposition cipher can be made significantly more secure by performing</a:t>
            </a:r>
            <a:endParaRPr/>
          </a:p>
          <a:p>
            <a:pPr marL="0" lvl="0" indent="0" algn="l" rtl="0">
              <a:spcBef>
                <a:spcPts val="360"/>
              </a:spcBef>
              <a:spcAft>
                <a:spcPts val="0"/>
              </a:spcAft>
              <a:buNone/>
            </a:pPr>
            <a:r>
              <a:rPr lang="en-US"/>
              <a:t>more than one stage of transposition. The result is a more complex permutation</a:t>
            </a:r>
            <a:endParaRPr/>
          </a:p>
          <a:p>
            <a:pPr marL="0" lvl="0" indent="0" algn="l" rtl="0">
              <a:spcBef>
                <a:spcPts val="360"/>
              </a:spcBef>
              <a:spcAft>
                <a:spcPts val="0"/>
              </a:spcAft>
              <a:buNone/>
            </a:pPr>
            <a:r>
              <a:rPr lang="en-US"/>
              <a:t>that is not easily reconstructed.</a:t>
            </a:r>
            <a:endParaRPr>
              <a:latin typeface="Arial"/>
              <a:ea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p34: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39</a:t>
            </a:fld>
            <a:endParaRPr>
              <a:latin typeface="Arial"/>
              <a:ea typeface="Arial"/>
              <a:cs typeface="Arial"/>
              <a:sym typeface="Arial"/>
            </a:endParaRPr>
          </a:p>
        </p:txBody>
      </p:sp>
      <p:sp>
        <p:nvSpPr>
          <p:cNvPr id="457" name="Google Shape;457;p34: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8" name="Google Shape;458;p34: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The example just given suggests that multiple stages of encryption can produce an</a:t>
            </a:r>
            <a:endParaRPr/>
          </a:p>
          <a:p>
            <a:pPr marL="0" lvl="0" indent="0" algn="l" rtl="0">
              <a:spcBef>
                <a:spcPts val="360"/>
              </a:spcBef>
              <a:spcAft>
                <a:spcPts val="0"/>
              </a:spcAft>
              <a:buNone/>
            </a:pPr>
            <a:r>
              <a:rPr lang="en-US"/>
              <a:t>algorithm that is significantly more difficult to cryptanalyze. This is as true of substitution</a:t>
            </a:r>
            <a:endParaRPr/>
          </a:p>
          <a:p>
            <a:pPr marL="0" lvl="0" indent="0" algn="l" rtl="0">
              <a:spcBef>
                <a:spcPts val="360"/>
              </a:spcBef>
              <a:spcAft>
                <a:spcPts val="0"/>
              </a:spcAft>
              <a:buNone/>
            </a:pPr>
            <a:r>
              <a:rPr lang="en-US"/>
              <a:t>ciphers as it is of transposition ciphers. Before the introduction of DES, the</a:t>
            </a:r>
            <a:endParaRPr/>
          </a:p>
          <a:p>
            <a:pPr marL="0" lvl="0" indent="0" algn="l" rtl="0">
              <a:spcBef>
                <a:spcPts val="360"/>
              </a:spcBef>
              <a:spcAft>
                <a:spcPts val="0"/>
              </a:spcAft>
              <a:buNone/>
            </a:pPr>
            <a:r>
              <a:rPr lang="en-US"/>
              <a:t>most important application of the principle of multiple stages of encryption was a</a:t>
            </a:r>
            <a:endParaRPr/>
          </a:p>
          <a:p>
            <a:pPr marL="0" lvl="0" indent="0" algn="l" rtl="0">
              <a:spcBef>
                <a:spcPts val="360"/>
              </a:spcBef>
              <a:spcAft>
                <a:spcPts val="0"/>
              </a:spcAft>
              <a:buNone/>
            </a:pPr>
            <a:r>
              <a:rPr lang="en-US"/>
              <a:t>class of systems known as rotor machines.</a:t>
            </a:r>
            <a:endParaRPr/>
          </a:p>
          <a:p>
            <a:pPr marL="0" lvl="0" indent="0" algn="l" rtl="0">
              <a:spcBef>
                <a:spcPts val="360"/>
              </a:spcBef>
              <a:spcAft>
                <a:spcPts val="0"/>
              </a:spcAft>
              <a:buNone/>
            </a:pPr>
            <a:endParaRPr/>
          </a:p>
          <a:p>
            <a:pPr marL="0" lvl="0" indent="0" algn="l" rtl="0">
              <a:spcBef>
                <a:spcPts val="360"/>
              </a:spcBef>
              <a:spcAft>
                <a:spcPts val="0"/>
              </a:spcAft>
              <a:buNone/>
            </a:pPr>
            <a:r>
              <a:rPr lang="en-US"/>
              <a:t>The basic principle of the rotor machine is illustrated in Figure 2.8. The machine</a:t>
            </a:r>
            <a:endParaRPr/>
          </a:p>
          <a:p>
            <a:pPr marL="0" lvl="0" indent="0" algn="l" rtl="0">
              <a:spcBef>
                <a:spcPts val="360"/>
              </a:spcBef>
              <a:spcAft>
                <a:spcPts val="0"/>
              </a:spcAft>
              <a:buNone/>
            </a:pPr>
            <a:r>
              <a:rPr lang="en-US"/>
              <a:t>consists of a set of independently rotating cylinders through which electrical</a:t>
            </a:r>
            <a:endParaRPr/>
          </a:p>
          <a:p>
            <a:pPr marL="0" lvl="0" indent="0" algn="l" rtl="0">
              <a:spcBef>
                <a:spcPts val="360"/>
              </a:spcBef>
              <a:spcAft>
                <a:spcPts val="0"/>
              </a:spcAft>
              <a:buNone/>
            </a:pPr>
            <a:r>
              <a:rPr lang="en-US"/>
              <a:t>pulses can flow. Each cylinder has 26 input pins and 26 output pins, with internal</a:t>
            </a:r>
            <a:endParaRPr/>
          </a:p>
          <a:p>
            <a:pPr marL="0" lvl="0" indent="0" algn="l" rtl="0">
              <a:spcBef>
                <a:spcPts val="360"/>
              </a:spcBef>
              <a:spcAft>
                <a:spcPts val="0"/>
              </a:spcAft>
              <a:buNone/>
            </a:pPr>
            <a:r>
              <a:rPr lang="en-US"/>
              <a:t>wiring that connects each input pin to a unique output pin. For simplicity, only three</a:t>
            </a:r>
            <a:endParaRPr/>
          </a:p>
          <a:p>
            <a:pPr marL="0" lvl="0" indent="0" algn="l" rtl="0">
              <a:spcBef>
                <a:spcPts val="360"/>
              </a:spcBef>
              <a:spcAft>
                <a:spcPts val="0"/>
              </a:spcAft>
              <a:buNone/>
            </a:pPr>
            <a:r>
              <a:rPr lang="en-US"/>
              <a:t>of the internal connections in each cylinder are shown.</a:t>
            </a:r>
            <a:endParaRPr/>
          </a:p>
          <a:p>
            <a:pPr marL="0" lvl="0" indent="0" algn="l" rtl="0">
              <a:spcBef>
                <a:spcPts val="360"/>
              </a:spcBef>
              <a:spcAft>
                <a:spcPts val="0"/>
              </a:spcAft>
              <a:buNone/>
            </a:pPr>
            <a:endParaRPr/>
          </a:p>
          <a:p>
            <a:pPr marL="0" lvl="0" indent="0" algn="l" rtl="0">
              <a:spcBef>
                <a:spcPts val="360"/>
              </a:spcBef>
              <a:spcAft>
                <a:spcPts val="0"/>
              </a:spcAft>
              <a:buNone/>
            </a:pPr>
            <a:r>
              <a:rPr lang="en-US"/>
              <a:t>If we associate each input and output pin with a letter of the alphabet, then a</a:t>
            </a:r>
            <a:endParaRPr/>
          </a:p>
          <a:p>
            <a:pPr marL="0" lvl="0" indent="0" algn="l" rtl="0">
              <a:spcBef>
                <a:spcPts val="360"/>
              </a:spcBef>
              <a:spcAft>
                <a:spcPts val="0"/>
              </a:spcAft>
              <a:buNone/>
            </a:pPr>
            <a:r>
              <a:rPr lang="en-US"/>
              <a:t>single cylinder defines a monoalphabetic substitution. For example, in Figure 2.8,</a:t>
            </a:r>
            <a:endParaRPr/>
          </a:p>
          <a:p>
            <a:pPr marL="0" lvl="0" indent="0" algn="l" rtl="0">
              <a:spcBef>
                <a:spcPts val="360"/>
              </a:spcBef>
              <a:spcAft>
                <a:spcPts val="0"/>
              </a:spcAft>
              <a:buNone/>
            </a:pPr>
            <a:r>
              <a:rPr lang="en-US"/>
              <a:t>if an operator depresses the key for the letter A, an electric signal is applied to</a:t>
            </a:r>
            <a:endParaRPr/>
          </a:p>
          <a:p>
            <a:pPr marL="0" lvl="0" indent="0" algn="l" rtl="0">
              <a:spcBef>
                <a:spcPts val="360"/>
              </a:spcBef>
              <a:spcAft>
                <a:spcPts val="0"/>
              </a:spcAft>
              <a:buNone/>
            </a:pPr>
            <a:r>
              <a:rPr lang="en-US"/>
              <a:t> the first pin of the first cylinder and flows through the internal connection to the</a:t>
            </a:r>
            <a:endParaRPr/>
          </a:p>
          <a:p>
            <a:pPr marL="0" lvl="0" indent="0" algn="l" rtl="0">
              <a:spcBef>
                <a:spcPts val="360"/>
              </a:spcBef>
              <a:spcAft>
                <a:spcPts val="0"/>
              </a:spcAft>
              <a:buNone/>
            </a:pPr>
            <a:r>
              <a:rPr lang="en-US"/>
              <a:t>twenty-fifth output pin.</a:t>
            </a:r>
            <a:endParaRPr/>
          </a:p>
          <a:p>
            <a:pPr marL="0" lvl="0" indent="0" algn="l" rtl="0">
              <a:spcBef>
                <a:spcPts val="360"/>
              </a:spcBef>
              <a:spcAft>
                <a:spcPts val="0"/>
              </a:spcAft>
              <a:buNone/>
            </a:pPr>
            <a:endParaRPr/>
          </a:p>
          <a:p>
            <a:pPr marL="0" lvl="0" indent="0" algn="l" rtl="0">
              <a:spcBef>
                <a:spcPts val="360"/>
              </a:spcBef>
              <a:spcAft>
                <a:spcPts val="0"/>
              </a:spcAft>
              <a:buNone/>
            </a:pPr>
            <a:r>
              <a:rPr lang="en-US"/>
              <a:t>Consider a machine with a single cylinder. After each input key is depressed,</a:t>
            </a:r>
            <a:endParaRPr/>
          </a:p>
          <a:p>
            <a:pPr marL="0" lvl="0" indent="0" algn="l" rtl="0">
              <a:spcBef>
                <a:spcPts val="360"/>
              </a:spcBef>
              <a:spcAft>
                <a:spcPts val="0"/>
              </a:spcAft>
              <a:buNone/>
            </a:pPr>
            <a:r>
              <a:rPr lang="en-US"/>
              <a:t>the cylinder rotates one position, so that the internal connections are shifted</a:t>
            </a:r>
            <a:endParaRPr/>
          </a:p>
          <a:p>
            <a:pPr marL="0" lvl="0" indent="0" algn="l" rtl="0">
              <a:spcBef>
                <a:spcPts val="360"/>
              </a:spcBef>
              <a:spcAft>
                <a:spcPts val="0"/>
              </a:spcAft>
              <a:buNone/>
            </a:pPr>
            <a:r>
              <a:rPr lang="en-US"/>
              <a:t>accordingly. Thus, a different monoalphabetic substitution cipher is defined. After</a:t>
            </a:r>
            <a:endParaRPr/>
          </a:p>
          <a:p>
            <a:pPr marL="0" lvl="0" indent="0" algn="l" rtl="0">
              <a:spcBef>
                <a:spcPts val="360"/>
              </a:spcBef>
              <a:spcAft>
                <a:spcPts val="0"/>
              </a:spcAft>
              <a:buNone/>
            </a:pPr>
            <a:r>
              <a:rPr lang="en-US"/>
              <a:t>26 letters of plaintext, the cylinder would be back to the initial position. Thus, we</a:t>
            </a:r>
            <a:endParaRPr/>
          </a:p>
          <a:p>
            <a:pPr marL="0" lvl="0" indent="0" algn="l" rtl="0">
              <a:spcBef>
                <a:spcPts val="360"/>
              </a:spcBef>
              <a:spcAft>
                <a:spcPts val="0"/>
              </a:spcAft>
              <a:buNone/>
            </a:pPr>
            <a:r>
              <a:rPr lang="en-US"/>
              <a:t>have a polyalphabetic substitution algorithm with a period of 26.</a:t>
            </a:r>
            <a:endParaRPr/>
          </a:p>
          <a:p>
            <a:pPr marL="0" lvl="0" indent="0" algn="l" rtl="0">
              <a:spcBef>
                <a:spcPts val="360"/>
              </a:spcBef>
              <a:spcAft>
                <a:spcPts val="0"/>
              </a:spcAft>
              <a:buNone/>
            </a:pPr>
            <a:endParaRPr/>
          </a:p>
          <a:p>
            <a:pPr marL="0" lvl="0" indent="0" algn="l" rtl="0">
              <a:spcBef>
                <a:spcPts val="360"/>
              </a:spcBef>
              <a:spcAft>
                <a:spcPts val="0"/>
              </a:spcAft>
              <a:buNone/>
            </a:pPr>
            <a:r>
              <a:rPr lang="en-US"/>
              <a:t>A single-cylinder system is trivial and does not present a formidable cryptanalytic</a:t>
            </a:r>
            <a:endParaRPr/>
          </a:p>
          <a:p>
            <a:pPr marL="0" lvl="0" indent="0" algn="l" rtl="0">
              <a:spcBef>
                <a:spcPts val="360"/>
              </a:spcBef>
              <a:spcAft>
                <a:spcPts val="0"/>
              </a:spcAft>
              <a:buNone/>
            </a:pPr>
            <a:r>
              <a:rPr lang="en-US"/>
              <a:t>task. The power of the rotor machine is in the use of multiple cylinders, in</a:t>
            </a:r>
            <a:endParaRPr/>
          </a:p>
          <a:p>
            <a:pPr marL="0" lvl="0" indent="0" algn="l" rtl="0">
              <a:spcBef>
                <a:spcPts val="360"/>
              </a:spcBef>
              <a:spcAft>
                <a:spcPts val="0"/>
              </a:spcAft>
              <a:buNone/>
            </a:pPr>
            <a:r>
              <a:rPr lang="en-US"/>
              <a:t>which the output pins of one cylinder are connected to the input pins of the next.</a:t>
            </a:r>
            <a:endParaRPr/>
          </a:p>
          <a:p>
            <a:pPr marL="0" lvl="0" indent="0" algn="l" rtl="0">
              <a:spcBef>
                <a:spcPts val="360"/>
              </a:spcBef>
              <a:spcAft>
                <a:spcPts val="0"/>
              </a:spcAft>
              <a:buNone/>
            </a:pPr>
            <a:r>
              <a:rPr lang="en-US"/>
              <a:t>Figure 2.8 shows a three-cylinder system. The left half of the figure shows a position</a:t>
            </a:r>
            <a:endParaRPr/>
          </a:p>
          <a:p>
            <a:pPr marL="0" lvl="0" indent="0" algn="l" rtl="0">
              <a:spcBef>
                <a:spcPts val="360"/>
              </a:spcBef>
              <a:spcAft>
                <a:spcPts val="0"/>
              </a:spcAft>
              <a:buNone/>
            </a:pPr>
            <a:r>
              <a:rPr lang="en-US"/>
              <a:t>in which the input from the operator to the first pin (plaintext letter a) is routed</a:t>
            </a:r>
            <a:endParaRPr/>
          </a:p>
          <a:p>
            <a:pPr marL="0" lvl="0" indent="0" algn="l" rtl="0">
              <a:spcBef>
                <a:spcPts val="360"/>
              </a:spcBef>
              <a:spcAft>
                <a:spcPts val="0"/>
              </a:spcAft>
              <a:buNone/>
            </a:pPr>
            <a:r>
              <a:rPr lang="en-US"/>
              <a:t>through the three cylinders to appear at the output of the second pin (ciphertext</a:t>
            </a:r>
            <a:endParaRPr/>
          </a:p>
          <a:p>
            <a:pPr marL="0" lvl="0" indent="0" algn="l" rtl="0">
              <a:spcBef>
                <a:spcPts val="360"/>
              </a:spcBef>
              <a:spcAft>
                <a:spcPts val="0"/>
              </a:spcAft>
              <a:buNone/>
            </a:pPr>
            <a:r>
              <a:rPr lang="en-US"/>
              <a:t>letter B).</a:t>
            </a:r>
            <a:endParaRPr/>
          </a:p>
          <a:p>
            <a:pPr marL="0" lvl="0" indent="0" algn="l" rtl="0">
              <a:spcBef>
                <a:spcPts val="360"/>
              </a:spcBef>
              <a:spcAft>
                <a:spcPts val="0"/>
              </a:spcAft>
              <a:buNone/>
            </a:pPr>
            <a:endParaRPr/>
          </a:p>
          <a:p>
            <a:pPr marL="0" lvl="0" indent="0" algn="l" rtl="0">
              <a:spcBef>
                <a:spcPts val="360"/>
              </a:spcBef>
              <a:spcAft>
                <a:spcPts val="0"/>
              </a:spcAft>
              <a:buNone/>
            </a:pPr>
            <a:r>
              <a:rPr lang="en-US"/>
              <a:t>With multiple cylinders, the one closest to the operator input rotates one</a:t>
            </a:r>
            <a:endParaRPr/>
          </a:p>
          <a:p>
            <a:pPr marL="0" lvl="0" indent="0" algn="l" rtl="0">
              <a:spcBef>
                <a:spcPts val="360"/>
              </a:spcBef>
              <a:spcAft>
                <a:spcPts val="0"/>
              </a:spcAft>
              <a:buNone/>
            </a:pPr>
            <a:r>
              <a:rPr lang="en-US"/>
              <a:t>pin position with each keystroke. The right half of Figure 2.8 shows the system’s</a:t>
            </a:r>
            <a:endParaRPr/>
          </a:p>
          <a:p>
            <a:pPr marL="0" lvl="0" indent="0" algn="l" rtl="0">
              <a:spcBef>
                <a:spcPts val="360"/>
              </a:spcBef>
              <a:spcAft>
                <a:spcPts val="0"/>
              </a:spcAft>
              <a:buNone/>
            </a:pPr>
            <a:r>
              <a:rPr lang="en-US"/>
              <a:t>configuration after a single keystroke. For every complete rotation of the inner</a:t>
            </a:r>
            <a:endParaRPr/>
          </a:p>
          <a:p>
            <a:pPr marL="0" lvl="0" indent="0" algn="l" rtl="0">
              <a:spcBef>
                <a:spcPts val="360"/>
              </a:spcBef>
              <a:spcAft>
                <a:spcPts val="0"/>
              </a:spcAft>
              <a:buNone/>
            </a:pPr>
            <a:r>
              <a:rPr lang="en-US"/>
              <a:t>cylinder, the middle cylinder rotates one pin position. Finally, for every complete</a:t>
            </a:r>
            <a:endParaRPr/>
          </a:p>
          <a:p>
            <a:pPr marL="0" lvl="0" indent="0" algn="l" rtl="0">
              <a:spcBef>
                <a:spcPts val="360"/>
              </a:spcBef>
              <a:spcAft>
                <a:spcPts val="0"/>
              </a:spcAft>
              <a:buNone/>
            </a:pPr>
            <a:r>
              <a:rPr lang="en-US"/>
              <a:t>rotation of the middle cylinder, the outer cylinder rotates one pin position. This</a:t>
            </a:r>
            <a:endParaRPr/>
          </a:p>
          <a:p>
            <a:pPr marL="0" lvl="0" indent="0" algn="l" rtl="0">
              <a:spcBef>
                <a:spcPts val="360"/>
              </a:spcBef>
              <a:spcAft>
                <a:spcPts val="0"/>
              </a:spcAft>
              <a:buNone/>
            </a:pPr>
            <a:r>
              <a:rPr lang="en-US"/>
              <a:t>is the same type of operation seen with an odometer. The result is that there are</a:t>
            </a:r>
            <a:endParaRPr/>
          </a:p>
          <a:p>
            <a:pPr marL="0" lvl="0" indent="0" algn="l" rtl="0">
              <a:spcBef>
                <a:spcPts val="360"/>
              </a:spcBef>
              <a:spcAft>
                <a:spcPts val="0"/>
              </a:spcAft>
              <a:buNone/>
            </a:pPr>
            <a:r>
              <a:rPr lang="en-US"/>
              <a:t>26 *  26 *  26 =  17,576 different substitution alphabets used before the system</a:t>
            </a:r>
            <a:endParaRPr/>
          </a:p>
          <a:p>
            <a:pPr marL="0" lvl="0" indent="0" algn="l" rtl="0">
              <a:spcBef>
                <a:spcPts val="360"/>
              </a:spcBef>
              <a:spcAft>
                <a:spcPts val="0"/>
              </a:spcAft>
              <a:buNone/>
            </a:pPr>
            <a:r>
              <a:rPr lang="en-US"/>
              <a:t>repeats. The addition of fourth and fifth rotors results in periods of 456,976 and</a:t>
            </a:r>
            <a:endParaRPr/>
          </a:p>
          <a:p>
            <a:pPr marL="0" lvl="0" indent="0" algn="l" rtl="0">
              <a:spcBef>
                <a:spcPts val="360"/>
              </a:spcBef>
              <a:spcAft>
                <a:spcPts val="0"/>
              </a:spcAft>
              <a:buNone/>
            </a:pPr>
            <a:r>
              <a:rPr lang="en-US"/>
              <a:t>11,881,376 letters, respectively.</a:t>
            </a:r>
            <a:endParaRPr/>
          </a:p>
          <a:p>
            <a:pPr marL="0" lvl="0" indent="0" algn="l" rtl="0">
              <a:spcBef>
                <a:spcPts val="360"/>
              </a:spcBef>
              <a:spcAft>
                <a:spcPts val="0"/>
              </a:spcAft>
              <a:buNone/>
            </a:pPr>
            <a:endParaRPr/>
          </a:p>
          <a:p>
            <a:pPr marL="0" lvl="0" indent="0" algn="l" rtl="0">
              <a:spcBef>
                <a:spcPts val="360"/>
              </a:spcBef>
              <a:spcAft>
                <a:spcPts val="0"/>
              </a:spcAft>
              <a:buNone/>
            </a:pPr>
            <a:r>
              <a:rPr lang="en-US"/>
              <a:t> The significance of the rotor machine today is that it points the way to the</a:t>
            </a:r>
            <a:endParaRPr/>
          </a:p>
          <a:p>
            <a:pPr marL="0" lvl="0" indent="0" algn="l" rtl="0">
              <a:spcBef>
                <a:spcPts val="360"/>
              </a:spcBef>
              <a:spcAft>
                <a:spcPts val="0"/>
              </a:spcAft>
              <a:buNone/>
            </a:pPr>
            <a:r>
              <a:rPr lang="en-US"/>
              <a:t>most widely used cipher ever: the Data Encryption Standard (DES), which is introduced</a:t>
            </a:r>
            <a:endParaRPr/>
          </a:p>
          <a:p>
            <a:pPr marL="0" lvl="0" indent="0" algn="l" rtl="0">
              <a:spcBef>
                <a:spcPts val="360"/>
              </a:spcBef>
              <a:spcAft>
                <a:spcPts val="0"/>
              </a:spcAft>
              <a:buNone/>
            </a:pPr>
            <a:r>
              <a:rPr lang="en-US"/>
              <a:t>in Chapter 3.</a:t>
            </a:r>
            <a:endParaRPr>
              <a:solidFill>
                <a:srgbClr val="000000"/>
              </a:solidFill>
              <a:latin typeface="Arial"/>
              <a:ea typeface="Arial"/>
              <a:cs typeface="Arial"/>
              <a:sym typeface="Aria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p35: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41</a:t>
            </a:fld>
            <a:endParaRPr>
              <a:latin typeface="Arial"/>
              <a:ea typeface="Arial"/>
              <a:cs typeface="Arial"/>
              <a:sym typeface="Arial"/>
            </a:endParaRPr>
          </a:p>
        </p:txBody>
      </p:sp>
      <p:sp>
        <p:nvSpPr>
          <p:cNvPr id="464" name="Google Shape;464;p35: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65" name="Google Shape;465;p35: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We conclude with a discussion of a technique that (strictly speaking), is not encryption,</a:t>
            </a:r>
            <a:endParaRPr/>
          </a:p>
          <a:p>
            <a:pPr marL="0" lvl="0" indent="0" algn="l" rtl="0">
              <a:spcBef>
                <a:spcPts val="360"/>
              </a:spcBef>
              <a:spcAft>
                <a:spcPts val="0"/>
              </a:spcAft>
              <a:buNone/>
            </a:pPr>
            <a:r>
              <a:rPr lang="en-US"/>
              <a:t>namely, steganography .</a:t>
            </a:r>
            <a:endParaRPr/>
          </a:p>
          <a:p>
            <a:pPr marL="0" lvl="0" indent="0" algn="l" rtl="0">
              <a:spcBef>
                <a:spcPts val="360"/>
              </a:spcBef>
              <a:spcAft>
                <a:spcPts val="0"/>
              </a:spcAft>
              <a:buNone/>
            </a:pPr>
            <a:endParaRPr/>
          </a:p>
          <a:p>
            <a:pPr marL="0" lvl="0" indent="0" algn="l" rtl="0">
              <a:spcBef>
                <a:spcPts val="360"/>
              </a:spcBef>
              <a:spcAft>
                <a:spcPts val="0"/>
              </a:spcAft>
              <a:buNone/>
            </a:pPr>
            <a:r>
              <a:rPr lang="en-US"/>
              <a:t>A plaintext message may be hidden in one of two ways. The methods of</a:t>
            </a:r>
            <a:endParaRPr/>
          </a:p>
          <a:p>
            <a:pPr marL="0" lvl="0" indent="0" algn="l" rtl="0">
              <a:spcBef>
                <a:spcPts val="360"/>
              </a:spcBef>
              <a:spcAft>
                <a:spcPts val="0"/>
              </a:spcAft>
              <a:buNone/>
            </a:pPr>
            <a:r>
              <a:rPr lang="en-US"/>
              <a:t>steganography  conceal the existence of the message, whereas the methods of</a:t>
            </a:r>
            <a:endParaRPr/>
          </a:p>
          <a:p>
            <a:pPr marL="0" lvl="0" indent="0" algn="l" rtl="0">
              <a:spcBef>
                <a:spcPts val="360"/>
              </a:spcBef>
              <a:spcAft>
                <a:spcPts val="0"/>
              </a:spcAft>
              <a:buNone/>
            </a:pPr>
            <a:r>
              <a:rPr lang="en-US"/>
              <a:t> cryptography render the message unintelligible to outsiders by various transformations</a:t>
            </a:r>
            <a:endParaRPr/>
          </a:p>
          <a:p>
            <a:pPr marL="0" lvl="0" indent="0" algn="l" rtl="0">
              <a:spcBef>
                <a:spcPts val="360"/>
              </a:spcBef>
              <a:spcAft>
                <a:spcPts val="0"/>
              </a:spcAft>
              <a:buNone/>
            </a:pPr>
            <a:r>
              <a:rPr lang="en-US"/>
              <a:t>of the text.</a:t>
            </a:r>
            <a:endParaRPr/>
          </a:p>
          <a:p>
            <a:pPr marL="0" lvl="0" indent="0" algn="l" rtl="0">
              <a:spcBef>
                <a:spcPts val="360"/>
              </a:spcBef>
              <a:spcAft>
                <a:spcPts val="0"/>
              </a:spcAft>
              <a:buNone/>
            </a:pPr>
            <a:endParaRPr/>
          </a:p>
          <a:p>
            <a:pPr marL="0" lvl="0" indent="0" algn="l" rtl="0">
              <a:spcBef>
                <a:spcPts val="360"/>
              </a:spcBef>
              <a:spcAft>
                <a:spcPts val="0"/>
              </a:spcAft>
              <a:buNone/>
            </a:pPr>
            <a:r>
              <a:rPr lang="en-US"/>
              <a:t>A simple form of steganography, but one that is time-consuming to construct,</a:t>
            </a:r>
            <a:endParaRPr/>
          </a:p>
          <a:p>
            <a:pPr marL="0" lvl="0" indent="0" algn="l" rtl="0">
              <a:spcBef>
                <a:spcPts val="360"/>
              </a:spcBef>
              <a:spcAft>
                <a:spcPts val="0"/>
              </a:spcAft>
              <a:buNone/>
            </a:pPr>
            <a:r>
              <a:rPr lang="en-US"/>
              <a:t>is one in which an arrangement of words or letters within an apparently innocuous</a:t>
            </a:r>
            <a:endParaRPr/>
          </a:p>
          <a:p>
            <a:pPr marL="0" lvl="0" indent="0" algn="l" rtl="0">
              <a:spcBef>
                <a:spcPts val="360"/>
              </a:spcBef>
              <a:spcAft>
                <a:spcPts val="0"/>
              </a:spcAft>
              <a:buNone/>
            </a:pPr>
            <a:r>
              <a:rPr lang="en-US"/>
              <a:t>text spells out the real message. For example, the sequence of first letters of each</a:t>
            </a:r>
            <a:endParaRPr/>
          </a:p>
          <a:p>
            <a:pPr marL="0" lvl="0" indent="0" algn="l" rtl="0">
              <a:spcBef>
                <a:spcPts val="360"/>
              </a:spcBef>
              <a:spcAft>
                <a:spcPts val="0"/>
              </a:spcAft>
              <a:buNone/>
            </a:pPr>
            <a:r>
              <a:rPr lang="en-US"/>
              <a:t>word of the overall message spells out the hidden message. Figure 2.9 shows an</a:t>
            </a:r>
            <a:endParaRPr/>
          </a:p>
          <a:p>
            <a:pPr marL="0" lvl="0" indent="0" algn="l" rtl="0">
              <a:spcBef>
                <a:spcPts val="360"/>
              </a:spcBef>
              <a:spcAft>
                <a:spcPts val="0"/>
              </a:spcAft>
              <a:buNone/>
            </a:pPr>
            <a:r>
              <a:rPr lang="en-US"/>
              <a:t>example in which a subset of the words of the overall message is used to convey the</a:t>
            </a:r>
            <a:endParaRPr/>
          </a:p>
          <a:p>
            <a:pPr marL="0" lvl="0" indent="0" algn="l" rtl="0">
              <a:spcBef>
                <a:spcPts val="360"/>
              </a:spcBef>
              <a:spcAft>
                <a:spcPts val="0"/>
              </a:spcAft>
              <a:buNone/>
            </a:pPr>
            <a:r>
              <a:rPr lang="en-US"/>
              <a:t>hidden message. See if you can decipher this; it’s not too hard.</a:t>
            </a:r>
            <a:endParaRPr>
              <a:latin typeface="Arial"/>
              <a:ea typeface="Arial"/>
              <a:cs typeface="Arial"/>
              <a:sym typeface="Aria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p36: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42</a:t>
            </a:fld>
            <a:endParaRPr>
              <a:latin typeface="Arial"/>
              <a:ea typeface="Arial"/>
              <a:cs typeface="Arial"/>
              <a:sym typeface="Arial"/>
            </a:endParaRPr>
          </a:p>
        </p:txBody>
      </p:sp>
      <p:sp>
        <p:nvSpPr>
          <p:cNvPr id="482" name="Google Shape;482;p36: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83" name="Google Shape;483;p36: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Various other techniques have been used historically; some examples are the</a:t>
            </a:r>
            <a:endParaRPr/>
          </a:p>
          <a:p>
            <a:pPr marL="0" lvl="0" indent="0" algn="l" rtl="0">
              <a:spcBef>
                <a:spcPts val="360"/>
              </a:spcBef>
              <a:spcAft>
                <a:spcPts val="0"/>
              </a:spcAft>
              <a:buNone/>
            </a:pPr>
            <a:r>
              <a:rPr lang="en-US"/>
              <a:t>following [MYER91]:</a:t>
            </a:r>
            <a:endParaRPr/>
          </a:p>
          <a:p>
            <a:pPr marL="0" lvl="0" indent="0" algn="l" rtl="0">
              <a:spcBef>
                <a:spcPts val="360"/>
              </a:spcBef>
              <a:spcAft>
                <a:spcPts val="0"/>
              </a:spcAft>
              <a:buNone/>
            </a:pPr>
            <a:endParaRPr/>
          </a:p>
          <a:p>
            <a:pPr marL="0" lvl="0" indent="0" algn="l" rtl="0">
              <a:spcBef>
                <a:spcPts val="360"/>
              </a:spcBef>
              <a:spcAft>
                <a:spcPts val="0"/>
              </a:spcAft>
              <a:buNone/>
            </a:pPr>
            <a:r>
              <a:rPr lang="en-US"/>
              <a:t>• Character marking:  Selected letters of printed or typewritten text are overwritten</a:t>
            </a:r>
            <a:endParaRPr/>
          </a:p>
          <a:p>
            <a:pPr marL="0" lvl="0" indent="0" algn="l" rtl="0">
              <a:spcBef>
                <a:spcPts val="360"/>
              </a:spcBef>
              <a:spcAft>
                <a:spcPts val="0"/>
              </a:spcAft>
              <a:buNone/>
            </a:pPr>
            <a:r>
              <a:rPr lang="en-US"/>
              <a:t>in pencil. The marks are ordinarily not visible unless the paper is held</a:t>
            </a:r>
            <a:endParaRPr/>
          </a:p>
          <a:p>
            <a:pPr marL="0" lvl="0" indent="0" algn="l" rtl="0">
              <a:spcBef>
                <a:spcPts val="360"/>
              </a:spcBef>
              <a:spcAft>
                <a:spcPts val="0"/>
              </a:spcAft>
              <a:buNone/>
            </a:pPr>
            <a:r>
              <a:rPr lang="en-US"/>
              <a:t>at an angle to bright light.</a:t>
            </a:r>
            <a:endParaRPr/>
          </a:p>
          <a:p>
            <a:pPr marL="0" lvl="0" indent="0" algn="l" rtl="0">
              <a:spcBef>
                <a:spcPts val="360"/>
              </a:spcBef>
              <a:spcAft>
                <a:spcPts val="0"/>
              </a:spcAft>
              <a:buNone/>
            </a:pPr>
            <a:endParaRPr/>
          </a:p>
          <a:p>
            <a:pPr marL="0" lvl="0" indent="0" algn="l" rtl="0">
              <a:spcBef>
                <a:spcPts val="360"/>
              </a:spcBef>
              <a:spcAft>
                <a:spcPts val="0"/>
              </a:spcAft>
              <a:buNone/>
            </a:pPr>
            <a:r>
              <a:rPr lang="en-US"/>
              <a:t>• Invisible ink:  A number of substances can be used for writing but leave no</a:t>
            </a:r>
            <a:endParaRPr/>
          </a:p>
          <a:p>
            <a:pPr marL="0" lvl="0" indent="0" algn="l" rtl="0">
              <a:spcBef>
                <a:spcPts val="360"/>
              </a:spcBef>
              <a:spcAft>
                <a:spcPts val="0"/>
              </a:spcAft>
              <a:buNone/>
            </a:pPr>
            <a:r>
              <a:rPr lang="en-US"/>
              <a:t>visible trace until heat or some chemical is applied to the paper.</a:t>
            </a:r>
            <a:endParaRPr/>
          </a:p>
          <a:p>
            <a:pPr marL="0" lvl="0" indent="0" algn="l" rtl="0">
              <a:spcBef>
                <a:spcPts val="360"/>
              </a:spcBef>
              <a:spcAft>
                <a:spcPts val="0"/>
              </a:spcAft>
              <a:buNone/>
            </a:pPr>
            <a:endParaRPr/>
          </a:p>
          <a:p>
            <a:pPr marL="0" lvl="0" indent="0" algn="l" rtl="0">
              <a:spcBef>
                <a:spcPts val="360"/>
              </a:spcBef>
              <a:spcAft>
                <a:spcPts val="0"/>
              </a:spcAft>
              <a:buNone/>
            </a:pPr>
            <a:r>
              <a:rPr lang="en-US"/>
              <a:t>• Pin punctures:  Small pin punctures on selected letters are ordinarily not</a:t>
            </a:r>
            <a:endParaRPr/>
          </a:p>
          <a:p>
            <a:pPr marL="0" lvl="0" indent="0" algn="l" rtl="0">
              <a:spcBef>
                <a:spcPts val="360"/>
              </a:spcBef>
              <a:spcAft>
                <a:spcPts val="0"/>
              </a:spcAft>
              <a:buNone/>
            </a:pPr>
            <a:r>
              <a:rPr lang="en-US"/>
              <a:t>visible unless the paper is held up in front of a light.</a:t>
            </a:r>
            <a:endParaRPr/>
          </a:p>
          <a:p>
            <a:pPr marL="0" lvl="0" indent="0" algn="l" rtl="0">
              <a:spcBef>
                <a:spcPts val="360"/>
              </a:spcBef>
              <a:spcAft>
                <a:spcPts val="0"/>
              </a:spcAft>
              <a:buNone/>
            </a:pPr>
            <a:endParaRPr/>
          </a:p>
          <a:p>
            <a:pPr marL="0" lvl="0" indent="0" algn="l" rtl="0">
              <a:spcBef>
                <a:spcPts val="360"/>
              </a:spcBef>
              <a:spcAft>
                <a:spcPts val="0"/>
              </a:spcAft>
              <a:buNone/>
            </a:pPr>
            <a:r>
              <a:rPr lang="en-US"/>
              <a:t>• Typewriter correction ribbon:  Used between lines typed with a black</a:t>
            </a:r>
            <a:endParaRPr/>
          </a:p>
          <a:p>
            <a:pPr marL="0" lvl="0" indent="0" algn="l" rtl="0">
              <a:spcBef>
                <a:spcPts val="360"/>
              </a:spcBef>
              <a:spcAft>
                <a:spcPts val="0"/>
              </a:spcAft>
              <a:buNone/>
            </a:pPr>
            <a:r>
              <a:rPr lang="en-US"/>
              <a:t>ribbon, the results of typing with the correction tape are visible only under</a:t>
            </a:r>
            <a:endParaRPr/>
          </a:p>
          <a:p>
            <a:pPr marL="0" lvl="0" indent="0" algn="l" rtl="0">
              <a:spcBef>
                <a:spcPts val="360"/>
              </a:spcBef>
              <a:spcAft>
                <a:spcPts val="0"/>
              </a:spcAft>
              <a:buNone/>
            </a:pPr>
            <a:r>
              <a:rPr lang="en-US"/>
              <a:t>a strong light.</a:t>
            </a:r>
            <a:endParaRPr/>
          </a:p>
          <a:p>
            <a:pPr marL="0" lvl="0" indent="0" algn="l" rtl="0">
              <a:spcBef>
                <a:spcPts val="360"/>
              </a:spcBef>
              <a:spcAft>
                <a:spcPts val="0"/>
              </a:spcAft>
              <a:buNone/>
            </a:pPr>
            <a:endParaRPr/>
          </a:p>
          <a:p>
            <a:pPr marL="0" lvl="0" indent="0" algn="l" rtl="0">
              <a:spcBef>
                <a:spcPts val="360"/>
              </a:spcBef>
              <a:spcAft>
                <a:spcPts val="0"/>
              </a:spcAft>
              <a:buNone/>
            </a:pPr>
            <a:r>
              <a:rPr lang="en-US"/>
              <a:t> Although these techniques may seem archaic, they have contemporary equivalents.</a:t>
            </a:r>
            <a:endParaRPr/>
          </a:p>
          <a:p>
            <a:pPr marL="0" lvl="0" indent="0" algn="l" rtl="0">
              <a:spcBef>
                <a:spcPts val="360"/>
              </a:spcBef>
              <a:spcAft>
                <a:spcPts val="0"/>
              </a:spcAft>
              <a:buNone/>
            </a:pPr>
            <a:r>
              <a:rPr lang="en-US"/>
              <a:t>[WAYN09] proposes hiding a message by using the least significant bits of</a:t>
            </a:r>
            <a:endParaRPr/>
          </a:p>
          <a:p>
            <a:pPr marL="0" lvl="0" indent="0" algn="l" rtl="0">
              <a:spcBef>
                <a:spcPts val="360"/>
              </a:spcBef>
              <a:spcAft>
                <a:spcPts val="0"/>
              </a:spcAft>
              <a:buNone/>
            </a:pPr>
            <a:r>
              <a:rPr lang="en-US"/>
              <a:t>frames on a CD. For example, the Kodak Photo CD format’s maximum resolution</a:t>
            </a:r>
            <a:endParaRPr/>
          </a:p>
          <a:p>
            <a:pPr marL="0" lvl="0" indent="0" algn="l" rtl="0">
              <a:spcBef>
                <a:spcPts val="360"/>
              </a:spcBef>
              <a:spcAft>
                <a:spcPts val="0"/>
              </a:spcAft>
              <a:buNone/>
            </a:pPr>
            <a:r>
              <a:rPr lang="en-US"/>
              <a:t>is 3096 *  6144 pixels, with each pixel containing 24 bits of RGB color information.</a:t>
            </a:r>
            <a:endParaRPr/>
          </a:p>
          <a:p>
            <a:pPr marL="0" lvl="0" indent="0" algn="l" rtl="0">
              <a:spcBef>
                <a:spcPts val="360"/>
              </a:spcBef>
              <a:spcAft>
                <a:spcPts val="0"/>
              </a:spcAft>
              <a:buNone/>
            </a:pPr>
            <a:r>
              <a:rPr lang="en-US"/>
              <a:t>The least significant bit of each 24-bit pixel can be changed without greatly affecting</a:t>
            </a:r>
            <a:endParaRPr/>
          </a:p>
          <a:p>
            <a:pPr marL="0" lvl="0" indent="0" algn="l" rtl="0">
              <a:spcBef>
                <a:spcPts val="360"/>
              </a:spcBef>
              <a:spcAft>
                <a:spcPts val="0"/>
              </a:spcAft>
              <a:buNone/>
            </a:pPr>
            <a:r>
              <a:rPr lang="en-US"/>
              <a:t>the quality of the image. The result is that you can hide a 130-kB message in a single</a:t>
            </a:r>
            <a:endParaRPr/>
          </a:p>
          <a:p>
            <a:pPr marL="0" lvl="0" indent="0" algn="l" rtl="0">
              <a:spcBef>
                <a:spcPts val="360"/>
              </a:spcBef>
              <a:spcAft>
                <a:spcPts val="0"/>
              </a:spcAft>
              <a:buNone/>
            </a:pPr>
            <a:r>
              <a:rPr lang="en-US"/>
              <a:t>digital snapshot. There are now a number of software packages available that take</a:t>
            </a:r>
            <a:endParaRPr/>
          </a:p>
          <a:p>
            <a:pPr marL="0" lvl="0" indent="0" algn="l" rtl="0">
              <a:spcBef>
                <a:spcPts val="360"/>
              </a:spcBef>
              <a:spcAft>
                <a:spcPts val="0"/>
              </a:spcAft>
              <a:buNone/>
            </a:pPr>
            <a:r>
              <a:rPr lang="en-US"/>
              <a:t>this type of approach to steganography.</a:t>
            </a:r>
            <a:endParaRPr/>
          </a:p>
          <a:p>
            <a:pPr marL="0" lvl="0" indent="0" algn="l" rtl="0">
              <a:spcBef>
                <a:spcPts val="360"/>
              </a:spcBef>
              <a:spcAft>
                <a:spcPts val="0"/>
              </a:spcAft>
              <a:buNone/>
            </a:pPr>
            <a:endParaRPr/>
          </a:p>
          <a:p>
            <a:pPr marL="0" lvl="0" indent="0" algn="l" rtl="0">
              <a:spcBef>
                <a:spcPts val="360"/>
              </a:spcBef>
              <a:spcAft>
                <a:spcPts val="0"/>
              </a:spcAft>
              <a:buNone/>
            </a:pPr>
            <a:r>
              <a:rPr lang="en-US"/>
              <a:t>Steganography has a number of drawbacks when compared to encryption.</a:t>
            </a:r>
            <a:endParaRPr/>
          </a:p>
          <a:p>
            <a:pPr marL="0" lvl="0" indent="0" algn="l" rtl="0">
              <a:spcBef>
                <a:spcPts val="360"/>
              </a:spcBef>
              <a:spcAft>
                <a:spcPts val="0"/>
              </a:spcAft>
              <a:buNone/>
            </a:pPr>
            <a:r>
              <a:rPr lang="en-US"/>
              <a:t>It requires a lot of overhead to hide a relatively few bits of information, although</a:t>
            </a:r>
            <a:endParaRPr/>
          </a:p>
          <a:p>
            <a:pPr marL="0" lvl="0" indent="0" algn="l" rtl="0">
              <a:spcBef>
                <a:spcPts val="360"/>
              </a:spcBef>
              <a:spcAft>
                <a:spcPts val="0"/>
              </a:spcAft>
              <a:buNone/>
            </a:pPr>
            <a:r>
              <a:rPr lang="en-US"/>
              <a:t>using a scheme like that proposed in the preceding paragraph may make it more</a:t>
            </a:r>
            <a:endParaRPr/>
          </a:p>
          <a:p>
            <a:pPr marL="0" lvl="0" indent="0" algn="l" rtl="0">
              <a:spcBef>
                <a:spcPts val="360"/>
              </a:spcBef>
              <a:spcAft>
                <a:spcPts val="0"/>
              </a:spcAft>
              <a:buNone/>
            </a:pPr>
            <a:r>
              <a:rPr lang="en-US"/>
              <a:t>effective. Also, once the system is discovered, it becomes virtually worthless. This</a:t>
            </a:r>
            <a:endParaRPr/>
          </a:p>
          <a:p>
            <a:pPr marL="0" lvl="0" indent="0" algn="l" rtl="0">
              <a:spcBef>
                <a:spcPts val="360"/>
              </a:spcBef>
              <a:spcAft>
                <a:spcPts val="0"/>
              </a:spcAft>
              <a:buNone/>
            </a:pPr>
            <a:r>
              <a:rPr lang="en-US"/>
              <a:t>problem, too, can be overcome if the insertion method depends on some sort of key</a:t>
            </a:r>
            <a:endParaRPr/>
          </a:p>
          <a:p>
            <a:pPr marL="0" lvl="0" indent="0" algn="l" rtl="0">
              <a:spcBef>
                <a:spcPts val="360"/>
              </a:spcBef>
              <a:spcAft>
                <a:spcPts val="0"/>
              </a:spcAft>
              <a:buNone/>
            </a:pPr>
            <a:r>
              <a:rPr lang="en-US"/>
              <a:t>(e.g., see Problem 2.20). Alternatively, a message can be first encrypted and then</a:t>
            </a:r>
            <a:endParaRPr/>
          </a:p>
          <a:p>
            <a:pPr marL="0" lvl="0" indent="0" algn="l" rtl="0">
              <a:spcBef>
                <a:spcPts val="360"/>
              </a:spcBef>
              <a:spcAft>
                <a:spcPts val="0"/>
              </a:spcAft>
              <a:buNone/>
            </a:pPr>
            <a:r>
              <a:rPr lang="en-US"/>
              <a:t>hidden using steganography.</a:t>
            </a:r>
            <a:endParaRPr/>
          </a:p>
          <a:p>
            <a:pPr marL="0" lvl="0" indent="0" algn="l" rtl="0">
              <a:spcBef>
                <a:spcPts val="360"/>
              </a:spcBef>
              <a:spcAft>
                <a:spcPts val="0"/>
              </a:spcAft>
              <a:buNone/>
            </a:pPr>
            <a:endParaRPr/>
          </a:p>
          <a:p>
            <a:pPr marL="0" lvl="0" indent="0" algn="l" rtl="0">
              <a:spcBef>
                <a:spcPts val="360"/>
              </a:spcBef>
              <a:spcAft>
                <a:spcPts val="0"/>
              </a:spcAft>
              <a:buNone/>
            </a:pPr>
            <a:r>
              <a:rPr lang="en-US"/>
              <a:t>The advantage of steganography is that it can be employed by parties who</a:t>
            </a:r>
            <a:endParaRPr/>
          </a:p>
          <a:p>
            <a:pPr marL="0" lvl="0" indent="0" algn="l" rtl="0">
              <a:spcBef>
                <a:spcPts val="360"/>
              </a:spcBef>
              <a:spcAft>
                <a:spcPts val="0"/>
              </a:spcAft>
              <a:buNone/>
            </a:pPr>
            <a:r>
              <a:rPr lang="en-US"/>
              <a:t>have something to lose should the fact of their secret communication (not necessarily</a:t>
            </a:r>
            <a:endParaRPr/>
          </a:p>
          <a:p>
            <a:pPr marL="0" lvl="0" indent="0" algn="l" rtl="0">
              <a:spcBef>
                <a:spcPts val="360"/>
              </a:spcBef>
              <a:spcAft>
                <a:spcPts val="0"/>
              </a:spcAft>
              <a:buNone/>
            </a:pPr>
            <a:r>
              <a:rPr lang="en-US"/>
              <a:t>the content) be discovered. Encryption flags traffic as important or secret or may</a:t>
            </a:r>
            <a:endParaRPr/>
          </a:p>
          <a:p>
            <a:pPr marL="0" lvl="0" indent="0" algn="l" rtl="0">
              <a:spcBef>
                <a:spcPts val="360"/>
              </a:spcBef>
              <a:spcAft>
                <a:spcPts val="0"/>
              </a:spcAft>
              <a:buNone/>
            </a:pPr>
            <a:r>
              <a:rPr lang="en-US"/>
              <a:t>identify the sender or receiver as someone with something to hide.</a:t>
            </a:r>
            <a:endParaRPr>
              <a:latin typeface="Arial"/>
              <a:ea typeface="Arial"/>
              <a:cs typeface="Arial"/>
              <a:sym typeface="Aria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p37: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43</a:t>
            </a:fld>
            <a:endParaRPr>
              <a:latin typeface="Arial"/>
              <a:ea typeface="Arial"/>
              <a:cs typeface="Arial"/>
              <a:sym typeface="Arial"/>
            </a:endParaRPr>
          </a:p>
        </p:txBody>
      </p:sp>
      <p:sp>
        <p:nvSpPr>
          <p:cNvPr id="491" name="Google Shape;491;p37: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92" name="Google Shape;492;p37: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latin typeface="Arial"/>
                <a:ea typeface="Arial"/>
                <a:cs typeface="Arial"/>
                <a:sym typeface="Arial"/>
              </a:rPr>
              <a:t>Chapter 2 summary.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5: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5</a:t>
            </a:fld>
            <a:endParaRPr>
              <a:latin typeface="Arial"/>
              <a:ea typeface="Arial"/>
              <a:cs typeface="Arial"/>
              <a:sym typeface="Arial"/>
            </a:endParaRPr>
          </a:p>
        </p:txBody>
      </p:sp>
      <p:sp>
        <p:nvSpPr>
          <p:cNvPr id="218" name="Google Shape;218;p5: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9" name="Google Shape;219;p5: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A symmetric encryption scheme has five ingredients (Figure 2.1):</a:t>
            </a:r>
            <a:endParaRPr/>
          </a:p>
          <a:p>
            <a:pPr marL="0" lvl="0" indent="0" algn="l" rtl="0">
              <a:spcBef>
                <a:spcPts val="360"/>
              </a:spcBef>
              <a:spcAft>
                <a:spcPts val="0"/>
              </a:spcAft>
              <a:buNone/>
            </a:pPr>
            <a:endParaRPr/>
          </a:p>
          <a:p>
            <a:pPr marL="0" lvl="0" indent="0" algn="l" rtl="0">
              <a:spcBef>
                <a:spcPts val="360"/>
              </a:spcBef>
              <a:spcAft>
                <a:spcPts val="0"/>
              </a:spcAft>
              <a:buNone/>
            </a:pPr>
            <a:r>
              <a:rPr lang="en-US"/>
              <a:t>• Plaintext:  This is the original intelligible message or data that is fed into the</a:t>
            </a:r>
            <a:endParaRPr/>
          </a:p>
          <a:p>
            <a:pPr marL="0" lvl="0" indent="0" algn="l" rtl="0">
              <a:spcBef>
                <a:spcPts val="360"/>
              </a:spcBef>
              <a:spcAft>
                <a:spcPts val="0"/>
              </a:spcAft>
              <a:buNone/>
            </a:pPr>
            <a:r>
              <a:rPr lang="en-US"/>
              <a:t>algorithm as input.</a:t>
            </a:r>
            <a:endParaRPr/>
          </a:p>
          <a:p>
            <a:pPr marL="0" lvl="0" indent="0" algn="l" rtl="0">
              <a:spcBef>
                <a:spcPts val="360"/>
              </a:spcBef>
              <a:spcAft>
                <a:spcPts val="0"/>
              </a:spcAft>
              <a:buNone/>
            </a:pPr>
            <a:endParaRPr/>
          </a:p>
          <a:p>
            <a:pPr marL="0" lvl="0" indent="0" algn="l" rtl="0">
              <a:spcBef>
                <a:spcPts val="360"/>
              </a:spcBef>
              <a:spcAft>
                <a:spcPts val="0"/>
              </a:spcAft>
              <a:buNone/>
            </a:pPr>
            <a:r>
              <a:rPr lang="en-US"/>
              <a:t>• Encryption algorithm: The encryption algorithm performs various substitutions</a:t>
            </a:r>
            <a:endParaRPr/>
          </a:p>
          <a:p>
            <a:pPr marL="0" lvl="0" indent="0" algn="l" rtl="0">
              <a:spcBef>
                <a:spcPts val="360"/>
              </a:spcBef>
              <a:spcAft>
                <a:spcPts val="0"/>
              </a:spcAft>
              <a:buNone/>
            </a:pPr>
            <a:r>
              <a:rPr lang="en-US"/>
              <a:t>and transformations on the plaintext.</a:t>
            </a:r>
            <a:endParaRPr/>
          </a:p>
          <a:p>
            <a:pPr marL="0" lvl="0" indent="0" algn="l" rtl="0">
              <a:spcBef>
                <a:spcPts val="360"/>
              </a:spcBef>
              <a:spcAft>
                <a:spcPts val="0"/>
              </a:spcAft>
              <a:buNone/>
            </a:pPr>
            <a:endParaRPr/>
          </a:p>
          <a:p>
            <a:pPr marL="0" lvl="0" indent="0" algn="l" rtl="0">
              <a:spcBef>
                <a:spcPts val="360"/>
              </a:spcBef>
              <a:spcAft>
                <a:spcPts val="0"/>
              </a:spcAft>
              <a:buNone/>
            </a:pPr>
            <a:r>
              <a:rPr lang="en-US"/>
              <a:t>• Secret key: The secret key is also input to the encryption algorithm. The key</a:t>
            </a:r>
            <a:endParaRPr/>
          </a:p>
          <a:p>
            <a:pPr marL="0" lvl="0" indent="0" algn="l" rtl="0">
              <a:spcBef>
                <a:spcPts val="360"/>
              </a:spcBef>
              <a:spcAft>
                <a:spcPts val="0"/>
              </a:spcAft>
              <a:buNone/>
            </a:pPr>
            <a:r>
              <a:rPr lang="en-US"/>
              <a:t>is a value independent of the plaintext and of the algorithm. The algorithm</a:t>
            </a:r>
            <a:endParaRPr/>
          </a:p>
          <a:p>
            <a:pPr marL="0" lvl="0" indent="0" algn="l" rtl="0">
              <a:spcBef>
                <a:spcPts val="360"/>
              </a:spcBef>
              <a:spcAft>
                <a:spcPts val="0"/>
              </a:spcAft>
              <a:buNone/>
            </a:pPr>
            <a:r>
              <a:rPr lang="en-US"/>
              <a:t>will produce a different output depending on the specific key being used at the</a:t>
            </a:r>
            <a:endParaRPr/>
          </a:p>
          <a:p>
            <a:pPr marL="0" lvl="0" indent="0" algn="l" rtl="0">
              <a:spcBef>
                <a:spcPts val="360"/>
              </a:spcBef>
              <a:spcAft>
                <a:spcPts val="0"/>
              </a:spcAft>
              <a:buNone/>
            </a:pPr>
            <a:r>
              <a:rPr lang="en-US"/>
              <a:t>time. The exact substitutions and transformations performed by the algorithm</a:t>
            </a:r>
            <a:endParaRPr/>
          </a:p>
          <a:p>
            <a:pPr marL="0" lvl="0" indent="0" algn="l" rtl="0">
              <a:spcBef>
                <a:spcPts val="360"/>
              </a:spcBef>
              <a:spcAft>
                <a:spcPts val="0"/>
              </a:spcAft>
              <a:buNone/>
            </a:pPr>
            <a:r>
              <a:rPr lang="en-US"/>
              <a:t>depend on the key.</a:t>
            </a:r>
            <a:endParaRPr/>
          </a:p>
          <a:p>
            <a:pPr marL="0" lvl="0" indent="0" algn="l" rtl="0">
              <a:spcBef>
                <a:spcPts val="360"/>
              </a:spcBef>
              <a:spcAft>
                <a:spcPts val="0"/>
              </a:spcAft>
              <a:buNone/>
            </a:pPr>
            <a:endParaRPr/>
          </a:p>
          <a:p>
            <a:pPr marL="0" lvl="0" indent="0" algn="l" rtl="0">
              <a:spcBef>
                <a:spcPts val="360"/>
              </a:spcBef>
              <a:spcAft>
                <a:spcPts val="0"/>
              </a:spcAft>
              <a:buNone/>
            </a:pPr>
            <a:r>
              <a:rPr lang="en-US"/>
              <a:t>• Ciphertext: This is the scrambled message produced as output. It depends on</a:t>
            </a:r>
            <a:endParaRPr/>
          </a:p>
          <a:p>
            <a:pPr marL="0" lvl="0" indent="0" algn="l" rtl="0">
              <a:spcBef>
                <a:spcPts val="360"/>
              </a:spcBef>
              <a:spcAft>
                <a:spcPts val="0"/>
              </a:spcAft>
              <a:buNone/>
            </a:pPr>
            <a:r>
              <a:rPr lang="en-US"/>
              <a:t>the plaintext and the secret key. For a given message, two different keys will</a:t>
            </a:r>
            <a:endParaRPr/>
          </a:p>
          <a:p>
            <a:pPr marL="0" lvl="0" indent="0" algn="l" rtl="0">
              <a:spcBef>
                <a:spcPts val="360"/>
              </a:spcBef>
              <a:spcAft>
                <a:spcPts val="0"/>
              </a:spcAft>
              <a:buNone/>
            </a:pPr>
            <a:r>
              <a:rPr lang="en-US"/>
              <a:t>produce two different ciphertexts. The ciphertext is an apparently random</a:t>
            </a:r>
            <a:endParaRPr/>
          </a:p>
          <a:p>
            <a:pPr marL="0" lvl="0" indent="0" algn="l" rtl="0">
              <a:spcBef>
                <a:spcPts val="360"/>
              </a:spcBef>
              <a:spcAft>
                <a:spcPts val="0"/>
              </a:spcAft>
              <a:buNone/>
            </a:pPr>
            <a:r>
              <a:rPr lang="en-US"/>
              <a:t>stream of data and, as it stands, is unintelligible.</a:t>
            </a:r>
            <a:endParaRPr/>
          </a:p>
          <a:p>
            <a:pPr marL="0" lvl="0" indent="0" algn="l" rtl="0">
              <a:spcBef>
                <a:spcPts val="360"/>
              </a:spcBef>
              <a:spcAft>
                <a:spcPts val="0"/>
              </a:spcAft>
              <a:buNone/>
            </a:pPr>
            <a:endParaRPr/>
          </a:p>
          <a:p>
            <a:pPr marL="0" lvl="0" indent="0" algn="l" rtl="0">
              <a:spcBef>
                <a:spcPts val="360"/>
              </a:spcBef>
              <a:spcAft>
                <a:spcPts val="0"/>
              </a:spcAft>
              <a:buNone/>
            </a:pPr>
            <a:r>
              <a:rPr lang="en-US"/>
              <a:t>• Decryption algorithm: This is essentially the encryption algorithm run in</a:t>
            </a:r>
            <a:endParaRPr/>
          </a:p>
          <a:p>
            <a:pPr marL="0" lvl="0" indent="0" algn="l" rtl="0">
              <a:spcBef>
                <a:spcPts val="360"/>
              </a:spcBef>
              <a:spcAft>
                <a:spcPts val="0"/>
              </a:spcAft>
              <a:buNone/>
            </a:pPr>
            <a:r>
              <a:rPr lang="en-US"/>
              <a:t>reverse. It takes the ciphertext and the secret key and produces the original</a:t>
            </a:r>
            <a:endParaRPr/>
          </a:p>
          <a:p>
            <a:pPr marL="0" lvl="0" indent="0" algn="l" rtl="0">
              <a:spcBef>
                <a:spcPts val="360"/>
              </a:spcBef>
              <a:spcAft>
                <a:spcPts val="0"/>
              </a:spcAft>
              <a:buNone/>
            </a:pPr>
            <a:r>
              <a:rPr lang="en-US"/>
              <a:t>plaintext.</a:t>
            </a:r>
            <a:endParaRPr>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6: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225" name="Google Shape;225;p6: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rmAutofit/>
          </a:bodyPr>
          <a:lstStyle/>
          <a:p>
            <a:pPr marL="0" lvl="0" indent="0" algn="l" rtl="0">
              <a:spcBef>
                <a:spcPts val="0"/>
              </a:spcBef>
              <a:spcAft>
                <a:spcPts val="0"/>
              </a:spcAft>
              <a:buNone/>
            </a:pPr>
            <a:r>
              <a:rPr lang="en-US"/>
              <a:t> Let us take a closer look at the essential elements of a symmetric</a:t>
            </a:r>
            <a:endParaRPr/>
          </a:p>
          <a:p>
            <a:pPr marL="0" lvl="0" indent="0" algn="l" rtl="0">
              <a:spcBef>
                <a:spcPts val="360"/>
              </a:spcBef>
              <a:spcAft>
                <a:spcPts val="0"/>
              </a:spcAft>
              <a:buNone/>
            </a:pPr>
            <a:r>
              <a:rPr lang="en-US"/>
              <a:t>encryption scheme, using Figure 2.2.</a:t>
            </a:r>
            <a:endParaRPr/>
          </a:p>
        </p:txBody>
      </p:sp>
      <p:sp>
        <p:nvSpPr>
          <p:cNvPr id="226" name="Google Shape;226;p6: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7: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7</a:t>
            </a:fld>
            <a:endParaRPr>
              <a:latin typeface="Arial"/>
              <a:ea typeface="Arial"/>
              <a:cs typeface="Arial"/>
              <a:sym typeface="Arial"/>
            </a:endParaRPr>
          </a:p>
        </p:txBody>
      </p:sp>
      <p:sp>
        <p:nvSpPr>
          <p:cNvPr id="232" name="Google Shape;232;p7: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3" name="Google Shape;233;p7: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Cryptographic systems are characterized along three independent dimensions:</a:t>
            </a:r>
            <a:endParaRPr/>
          </a:p>
          <a:p>
            <a:pPr marL="0" lvl="0" indent="0" algn="l" rtl="0">
              <a:spcBef>
                <a:spcPts val="360"/>
              </a:spcBef>
              <a:spcAft>
                <a:spcPts val="0"/>
              </a:spcAft>
              <a:buNone/>
            </a:pPr>
            <a:endParaRPr/>
          </a:p>
          <a:p>
            <a:pPr marL="0" lvl="0" indent="0" algn="l" rtl="0">
              <a:spcBef>
                <a:spcPts val="360"/>
              </a:spcBef>
              <a:spcAft>
                <a:spcPts val="0"/>
              </a:spcAft>
              <a:buNone/>
            </a:pPr>
            <a:r>
              <a:rPr lang="en-US"/>
              <a:t>1. The type of operations used for transforming plaintext to ciphertext.  All</a:t>
            </a:r>
            <a:endParaRPr/>
          </a:p>
          <a:p>
            <a:pPr marL="0" lvl="0" indent="0" algn="l" rtl="0">
              <a:spcBef>
                <a:spcPts val="360"/>
              </a:spcBef>
              <a:spcAft>
                <a:spcPts val="0"/>
              </a:spcAft>
              <a:buNone/>
            </a:pPr>
            <a:r>
              <a:rPr lang="en-US"/>
              <a:t>encryption algorithms are based on two general principles: substitution, in</a:t>
            </a:r>
            <a:endParaRPr/>
          </a:p>
          <a:p>
            <a:pPr marL="0" lvl="0" indent="0" algn="l" rtl="0">
              <a:spcBef>
                <a:spcPts val="360"/>
              </a:spcBef>
              <a:spcAft>
                <a:spcPts val="0"/>
              </a:spcAft>
              <a:buNone/>
            </a:pPr>
            <a:r>
              <a:rPr lang="en-US"/>
              <a:t>which each element in the plaintext (bit, letter, group of bits or letters) is</a:t>
            </a:r>
            <a:endParaRPr/>
          </a:p>
          <a:p>
            <a:pPr marL="0" lvl="0" indent="0" algn="l" rtl="0">
              <a:spcBef>
                <a:spcPts val="360"/>
              </a:spcBef>
              <a:spcAft>
                <a:spcPts val="0"/>
              </a:spcAft>
              <a:buNone/>
            </a:pPr>
            <a:r>
              <a:rPr lang="en-US"/>
              <a:t>mapped into another element, and transposition, in which elements in the</a:t>
            </a:r>
            <a:endParaRPr/>
          </a:p>
          <a:p>
            <a:pPr marL="0" lvl="0" indent="0" algn="l" rtl="0">
              <a:spcBef>
                <a:spcPts val="360"/>
              </a:spcBef>
              <a:spcAft>
                <a:spcPts val="0"/>
              </a:spcAft>
              <a:buNone/>
            </a:pPr>
            <a:r>
              <a:rPr lang="en-US"/>
              <a:t>plaintext are rearranged. The fundamental requirement is that no information</a:t>
            </a:r>
            <a:endParaRPr/>
          </a:p>
          <a:p>
            <a:pPr marL="0" lvl="0" indent="0" algn="l" rtl="0">
              <a:spcBef>
                <a:spcPts val="360"/>
              </a:spcBef>
              <a:spcAft>
                <a:spcPts val="0"/>
              </a:spcAft>
              <a:buNone/>
            </a:pPr>
            <a:r>
              <a:rPr lang="en-US"/>
              <a:t>be lost (i.e., that all operations are reversible). Most systems, referred to as</a:t>
            </a:r>
            <a:endParaRPr/>
          </a:p>
          <a:p>
            <a:pPr marL="0" lvl="0" indent="0" algn="l" rtl="0">
              <a:spcBef>
                <a:spcPts val="360"/>
              </a:spcBef>
              <a:spcAft>
                <a:spcPts val="0"/>
              </a:spcAft>
              <a:buNone/>
            </a:pPr>
            <a:r>
              <a:rPr lang="en-US"/>
              <a:t>product systems , involve multiple stages of substitutions and transpositions.</a:t>
            </a:r>
            <a:endParaRPr/>
          </a:p>
          <a:p>
            <a:pPr marL="0" lvl="0" indent="0" algn="l" rtl="0">
              <a:spcBef>
                <a:spcPts val="360"/>
              </a:spcBef>
              <a:spcAft>
                <a:spcPts val="0"/>
              </a:spcAft>
              <a:buNone/>
            </a:pPr>
            <a:endParaRPr/>
          </a:p>
          <a:p>
            <a:pPr marL="0" lvl="0" indent="0" algn="l" rtl="0">
              <a:spcBef>
                <a:spcPts val="360"/>
              </a:spcBef>
              <a:spcAft>
                <a:spcPts val="0"/>
              </a:spcAft>
              <a:buNone/>
            </a:pPr>
            <a:r>
              <a:rPr lang="en-US"/>
              <a:t>2. The number of keys used.  If both sender and receiver use the same key, the</a:t>
            </a:r>
            <a:endParaRPr/>
          </a:p>
          <a:p>
            <a:pPr marL="0" lvl="0" indent="0" algn="l" rtl="0">
              <a:spcBef>
                <a:spcPts val="360"/>
              </a:spcBef>
              <a:spcAft>
                <a:spcPts val="0"/>
              </a:spcAft>
              <a:buNone/>
            </a:pPr>
            <a:r>
              <a:rPr lang="en-US"/>
              <a:t>system is referred to as symmetric, single-key, secret-key, or conventional</a:t>
            </a:r>
            <a:endParaRPr/>
          </a:p>
          <a:p>
            <a:pPr marL="0" lvl="0" indent="0" algn="l" rtl="0">
              <a:spcBef>
                <a:spcPts val="360"/>
              </a:spcBef>
              <a:spcAft>
                <a:spcPts val="0"/>
              </a:spcAft>
              <a:buNone/>
            </a:pPr>
            <a:r>
              <a:rPr lang="en-US"/>
              <a:t>encryption. If the sender and receiver use different keys, the system is referred</a:t>
            </a:r>
            <a:endParaRPr/>
          </a:p>
          <a:p>
            <a:pPr marL="0" lvl="0" indent="0" algn="l" rtl="0">
              <a:spcBef>
                <a:spcPts val="360"/>
              </a:spcBef>
              <a:spcAft>
                <a:spcPts val="0"/>
              </a:spcAft>
              <a:buNone/>
            </a:pPr>
            <a:r>
              <a:rPr lang="en-US"/>
              <a:t>to as asymmetric, two-key, or public-key encryption.</a:t>
            </a:r>
            <a:endParaRPr/>
          </a:p>
          <a:p>
            <a:pPr marL="0" lvl="0" indent="0" algn="l" rtl="0">
              <a:spcBef>
                <a:spcPts val="360"/>
              </a:spcBef>
              <a:spcAft>
                <a:spcPts val="0"/>
              </a:spcAft>
              <a:buNone/>
            </a:pPr>
            <a:endParaRPr/>
          </a:p>
          <a:p>
            <a:pPr marL="0" lvl="0" indent="0" algn="l" rtl="0">
              <a:spcBef>
                <a:spcPts val="360"/>
              </a:spcBef>
              <a:spcAft>
                <a:spcPts val="0"/>
              </a:spcAft>
              <a:buNone/>
            </a:pPr>
            <a:r>
              <a:rPr lang="en-US"/>
              <a:t>3. The way in which the plaintext is processed.  A block cipher  processes the</a:t>
            </a:r>
            <a:endParaRPr/>
          </a:p>
          <a:p>
            <a:pPr marL="0" lvl="0" indent="0" algn="l" rtl="0">
              <a:spcBef>
                <a:spcPts val="360"/>
              </a:spcBef>
              <a:spcAft>
                <a:spcPts val="0"/>
              </a:spcAft>
              <a:buNone/>
            </a:pPr>
            <a:r>
              <a:rPr lang="en-US"/>
              <a:t>input one block of elements at a time, producing an output block for each</a:t>
            </a:r>
            <a:endParaRPr/>
          </a:p>
          <a:p>
            <a:pPr marL="0" lvl="0" indent="0" algn="l" rtl="0">
              <a:spcBef>
                <a:spcPts val="360"/>
              </a:spcBef>
              <a:spcAft>
                <a:spcPts val="0"/>
              </a:spcAft>
              <a:buNone/>
            </a:pPr>
            <a:r>
              <a:rPr lang="en-US"/>
              <a:t>input block. A stream cipher  processes the input elements continuously,</a:t>
            </a:r>
            <a:endParaRPr/>
          </a:p>
          <a:p>
            <a:pPr marL="0" lvl="0" indent="0" algn="l" rtl="0">
              <a:spcBef>
                <a:spcPts val="360"/>
              </a:spcBef>
              <a:spcAft>
                <a:spcPts val="0"/>
              </a:spcAft>
              <a:buNone/>
            </a:pPr>
            <a:r>
              <a:rPr lang="en-US"/>
              <a:t>producing output one element at a time, as it goes along.</a:t>
            </a:r>
            <a:endParaRPr>
              <a:latin typeface="Times"/>
              <a:ea typeface="Times"/>
              <a:cs typeface="Times"/>
              <a:sym typeface="Time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8: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8</a:t>
            </a:fld>
            <a:endParaRPr>
              <a:latin typeface="Arial"/>
              <a:ea typeface="Arial"/>
              <a:cs typeface="Arial"/>
              <a:sym typeface="Arial"/>
            </a:endParaRPr>
          </a:p>
        </p:txBody>
      </p:sp>
      <p:sp>
        <p:nvSpPr>
          <p:cNvPr id="258" name="Google Shape;258;p8: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9" name="Google Shape;259;p8: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Typically, the objective of attacking an encryption system is to recover the key in</a:t>
            </a:r>
            <a:endParaRPr/>
          </a:p>
          <a:p>
            <a:pPr marL="0" lvl="0" indent="0" algn="l" rtl="0">
              <a:spcBef>
                <a:spcPts val="360"/>
              </a:spcBef>
              <a:spcAft>
                <a:spcPts val="0"/>
              </a:spcAft>
              <a:buNone/>
            </a:pPr>
            <a:r>
              <a:rPr lang="en-US"/>
              <a:t>use rather than simply to recover the plaintext of a single ciphertext. There are two</a:t>
            </a:r>
            <a:endParaRPr/>
          </a:p>
          <a:p>
            <a:pPr marL="0" lvl="0" indent="0" algn="l" rtl="0">
              <a:spcBef>
                <a:spcPts val="360"/>
              </a:spcBef>
              <a:spcAft>
                <a:spcPts val="0"/>
              </a:spcAft>
              <a:buNone/>
            </a:pPr>
            <a:r>
              <a:rPr lang="en-US"/>
              <a:t>general approaches to attacking a conventional encryption scheme:</a:t>
            </a:r>
            <a:endParaRPr/>
          </a:p>
          <a:p>
            <a:pPr marL="0" lvl="0" indent="0" algn="l" rtl="0">
              <a:spcBef>
                <a:spcPts val="360"/>
              </a:spcBef>
              <a:spcAft>
                <a:spcPts val="0"/>
              </a:spcAft>
              <a:buNone/>
            </a:pPr>
            <a:endParaRPr/>
          </a:p>
          <a:p>
            <a:pPr marL="0" lvl="0" indent="0" algn="l" rtl="0">
              <a:spcBef>
                <a:spcPts val="360"/>
              </a:spcBef>
              <a:spcAft>
                <a:spcPts val="0"/>
              </a:spcAft>
              <a:buNone/>
            </a:pPr>
            <a:r>
              <a:rPr lang="en-US"/>
              <a:t>• Cryptanalysis:  Cryptanalytic attacks rely on the nature of the algorithm plus</a:t>
            </a:r>
            <a:endParaRPr/>
          </a:p>
          <a:p>
            <a:pPr marL="0" lvl="0" indent="0" algn="l" rtl="0">
              <a:spcBef>
                <a:spcPts val="360"/>
              </a:spcBef>
              <a:spcAft>
                <a:spcPts val="0"/>
              </a:spcAft>
              <a:buNone/>
            </a:pPr>
            <a:r>
              <a:rPr lang="en-US"/>
              <a:t>perhaps some knowledge of the general characteristics of the plaintext or</a:t>
            </a:r>
            <a:endParaRPr/>
          </a:p>
          <a:p>
            <a:pPr marL="0" lvl="0" indent="0" algn="l" rtl="0">
              <a:spcBef>
                <a:spcPts val="360"/>
              </a:spcBef>
              <a:spcAft>
                <a:spcPts val="0"/>
              </a:spcAft>
              <a:buNone/>
            </a:pPr>
            <a:r>
              <a:rPr lang="en-US"/>
              <a:t>even some sample plaintext–ciphertext pairs. This type of attack exploits the</a:t>
            </a:r>
            <a:endParaRPr/>
          </a:p>
          <a:p>
            <a:pPr marL="0" lvl="0" indent="0" algn="l" rtl="0">
              <a:spcBef>
                <a:spcPts val="360"/>
              </a:spcBef>
              <a:spcAft>
                <a:spcPts val="0"/>
              </a:spcAft>
              <a:buNone/>
            </a:pPr>
            <a:r>
              <a:rPr lang="en-US"/>
              <a:t>characteristics of the algorithm to attempt to deduce a specific plaintext or to</a:t>
            </a:r>
            <a:endParaRPr/>
          </a:p>
          <a:p>
            <a:pPr marL="0" lvl="0" indent="0" algn="l" rtl="0">
              <a:spcBef>
                <a:spcPts val="360"/>
              </a:spcBef>
              <a:spcAft>
                <a:spcPts val="0"/>
              </a:spcAft>
              <a:buNone/>
            </a:pPr>
            <a:r>
              <a:rPr lang="en-US"/>
              <a:t>deduce the key being used.</a:t>
            </a:r>
            <a:endParaRPr/>
          </a:p>
          <a:p>
            <a:pPr marL="0" lvl="0" indent="0" algn="l" rtl="0">
              <a:spcBef>
                <a:spcPts val="360"/>
              </a:spcBef>
              <a:spcAft>
                <a:spcPts val="0"/>
              </a:spcAft>
              <a:buNone/>
            </a:pPr>
            <a:endParaRPr/>
          </a:p>
          <a:p>
            <a:pPr marL="0" lvl="0" indent="0" algn="l" rtl="0">
              <a:spcBef>
                <a:spcPts val="360"/>
              </a:spcBef>
              <a:spcAft>
                <a:spcPts val="0"/>
              </a:spcAft>
              <a:buNone/>
            </a:pPr>
            <a:r>
              <a:rPr lang="en-US"/>
              <a:t>• Brute-force attack:  The attacker tries every possible key on a piece of ciphertext</a:t>
            </a:r>
            <a:endParaRPr/>
          </a:p>
          <a:p>
            <a:pPr marL="0" lvl="0" indent="0" algn="l" rtl="0">
              <a:spcBef>
                <a:spcPts val="360"/>
              </a:spcBef>
              <a:spcAft>
                <a:spcPts val="0"/>
              </a:spcAft>
              <a:buNone/>
            </a:pPr>
            <a:r>
              <a:rPr lang="en-US"/>
              <a:t>until an intelligible translation into plaintext is obtained. On average, half</a:t>
            </a:r>
            <a:endParaRPr/>
          </a:p>
          <a:p>
            <a:pPr marL="0" lvl="0" indent="0" algn="l" rtl="0">
              <a:spcBef>
                <a:spcPts val="360"/>
              </a:spcBef>
              <a:spcAft>
                <a:spcPts val="0"/>
              </a:spcAft>
              <a:buNone/>
            </a:pPr>
            <a:r>
              <a:rPr lang="en-US"/>
              <a:t>of all possible keys must be tried to achieve success.</a:t>
            </a:r>
            <a:endParaRPr/>
          </a:p>
          <a:p>
            <a:pPr marL="0" lvl="0" indent="0" algn="l" rtl="0">
              <a:spcBef>
                <a:spcPts val="360"/>
              </a:spcBef>
              <a:spcAft>
                <a:spcPts val="0"/>
              </a:spcAft>
              <a:buNone/>
            </a:pPr>
            <a:endParaRPr/>
          </a:p>
          <a:p>
            <a:pPr marL="0" lvl="0" indent="0" algn="l" rtl="0">
              <a:spcBef>
                <a:spcPts val="360"/>
              </a:spcBef>
              <a:spcAft>
                <a:spcPts val="0"/>
              </a:spcAft>
              <a:buNone/>
            </a:pPr>
            <a:r>
              <a:rPr lang="en-US"/>
              <a:t>If either type of attack succeeds in deducing the key, the effect is catastrophic:</a:t>
            </a:r>
            <a:endParaRPr/>
          </a:p>
          <a:p>
            <a:pPr marL="0" lvl="0" indent="0" algn="l" rtl="0">
              <a:spcBef>
                <a:spcPts val="360"/>
              </a:spcBef>
              <a:spcAft>
                <a:spcPts val="0"/>
              </a:spcAft>
              <a:buNone/>
            </a:pPr>
            <a:r>
              <a:rPr lang="en-US"/>
              <a:t>All future and past messages encrypted with that key are compromised.</a:t>
            </a:r>
            <a:endParaRPr>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9: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9</a:t>
            </a:fld>
            <a:endParaRPr>
              <a:latin typeface="Arial"/>
              <a:ea typeface="Arial"/>
              <a:cs typeface="Arial"/>
              <a:sym typeface="Arial"/>
            </a:endParaRPr>
          </a:p>
        </p:txBody>
      </p:sp>
      <p:sp>
        <p:nvSpPr>
          <p:cNvPr id="269" name="Google Shape;269;p9: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0" name="Google Shape;270;p9: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Table 2.1 summarizes the various types of cryptanalytic attacks  based on the</a:t>
            </a:r>
            <a:endParaRPr/>
          </a:p>
          <a:p>
            <a:pPr marL="0" lvl="0" indent="0" algn="l" rtl="0">
              <a:spcBef>
                <a:spcPts val="360"/>
              </a:spcBef>
              <a:spcAft>
                <a:spcPts val="0"/>
              </a:spcAft>
              <a:buNone/>
            </a:pPr>
            <a:r>
              <a:rPr lang="en-US"/>
              <a:t>amount of information known to the cryptanalyst. The most difficult problem is</a:t>
            </a:r>
            <a:endParaRPr/>
          </a:p>
          <a:p>
            <a:pPr marL="0" lvl="0" indent="0" algn="l" rtl="0">
              <a:spcBef>
                <a:spcPts val="360"/>
              </a:spcBef>
              <a:spcAft>
                <a:spcPts val="0"/>
              </a:spcAft>
              <a:buNone/>
            </a:pPr>
            <a:r>
              <a:rPr lang="en-US"/>
              <a:t>presented when all that is available is the ciphertext only . In some cases, not even</a:t>
            </a:r>
            <a:endParaRPr/>
          </a:p>
          <a:p>
            <a:pPr marL="0" lvl="0" indent="0" algn="l" rtl="0">
              <a:spcBef>
                <a:spcPts val="360"/>
              </a:spcBef>
              <a:spcAft>
                <a:spcPts val="0"/>
              </a:spcAft>
              <a:buNone/>
            </a:pPr>
            <a:r>
              <a:rPr lang="en-US"/>
              <a:t>the encryption algorithm is known, but in general, we can assume that the opponent</a:t>
            </a:r>
            <a:endParaRPr/>
          </a:p>
          <a:p>
            <a:pPr marL="0" lvl="0" indent="0" algn="l" rtl="0">
              <a:spcBef>
                <a:spcPts val="360"/>
              </a:spcBef>
              <a:spcAft>
                <a:spcPts val="0"/>
              </a:spcAft>
              <a:buNone/>
            </a:pPr>
            <a:r>
              <a:rPr lang="en-US"/>
              <a:t>does know the algorithm used for encryption. One possible attack under these</a:t>
            </a:r>
            <a:endParaRPr/>
          </a:p>
          <a:p>
            <a:pPr marL="0" lvl="0" indent="0" algn="l" rtl="0">
              <a:spcBef>
                <a:spcPts val="360"/>
              </a:spcBef>
              <a:spcAft>
                <a:spcPts val="0"/>
              </a:spcAft>
              <a:buNone/>
            </a:pPr>
            <a:r>
              <a:rPr lang="en-US"/>
              <a:t> circumstances is the brute-force approach of trying all possible keys. If the key space</a:t>
            </a:r>
            <a:endParaRPr/>
          </a:p>
          <a:p>
            <a:pPr marL="0" lvl="0" indent="0" algn="l" rtl="0">
              <a:spcBef>
                <a:spcPts val="360"/>
              </a:spcBef>
              <a:spcAft>
                <a:spcPts val="0"/>
              </a:spcAft>
              <a:buNone/>
            </a:pPr>
            <a:r>
              <a:rPr lang="en-US"/>
              <a:t>is very large, this becomes impractical. Thus, the opponent must rely on an analysis</a:t>
            </a:r>
            <a:endParaRPr/>
          </a:p>
          <a:p>
            <a:pPr marL="0" lvl="0" indent="0" algn="l" rtl="0">
              <a:spcBef>
                <a:spcPts val="360"/>
              </a:spcBef>
              <a:spcAft>
                <a:spcPts val="0"/>
              </a:spcAft>
              <a:buNone/>
            </a:pPr>
            <a:r>
              <a:rPr lang="en-US"/>
              <a:t>of the ciphertext itself, generally applying various statistical tests to it. To use this</a:t>
            </a:r>
            <a:endParaRPr/>
          </a:p>
          <a:p>
            <a:pPr marL="0" lvl="0" indent="0" algn="l" rtl="0">
              <a:spcBef>
                <a:spcPts val="360"/>
              </a:spcBef>
              <a:spcAft>
                <a:spcPts val="0"/>
              </a:spcAft>
              <a:buNone/>
            </a:pPr>
            <a:r>
              <a:rPr lang="en-US"/>
              <a:t>approach, the opponent must have some general idea of the type of plaintext that</a:t>
            </a:r>
            <a:endParaRPr/>
          </a:p>
          <a:p>
            <a:pPr marL="0" lvl="0" indent="0" algn="l" rtl="0">
              <a:spcBef>
                <a:spcPts val="360"/>
              </a:spcBef>
              <a:spcAft>
                <a:spcPts val="0"/>
              </a:spcAft>
              <a:buNone/>
            </a:pPr>
            <a:r>
              <a:rPr lang="en-US"/>
              <a:t>is concealed, such as English or French text, an EXE file, a Java source listing, an</a:t>
            </a:r>
            <a:endParaRPr/>
          </a:p>
          <a:p>
            <a:pPr marL="0" lvl="0" indent="0" algn="l" rtl="0">
              <a:spcBef>
                <a:spcPts val="360"/>
              </a:spcBef>
              <a:spcAft>
                <a:spcPts val="0"/>
              </a:spcAft>
              <a:buNone/>
            </a:pPr>
            <a:r>
              <a:rPr lang="en-US"/>
              <a:t>accounting file, and so on.</a:t>
            </a:r>
            <a:endParaRPr/>
          </a:p>
          <a:p>
            <a:pPr marL="0" lvl="0" indent="0" algn="l" rtl="0">
              <a:spcBef>
                <a:spcPts val="360"/>
              </a:spcBef>
              <a:spcAft>
                <a:spcPts val="0"/>
              </a:spcAft>
              <a:buNone/>
            </a:pPr>
            <a:endParaRPr/>
          </a:p>
          <a:p>
            <a:pPr marL="0" lvl="0" indent="0" algn="l" rtl="0">
              <a:spcBef>
                <a:spcPts val="360"/>
              </a:spcBef>
              <a:spcAft>
                <a:spcPts val="0"/>
              </a:spcAft>
              <a:buNone/>
            </a:pPr>
            <a:r>
              <a:rPr lang="en-US"/>
              <a:t>The ciphertext-only attack is the easiest to defend against because the</a:t>
            </a:r>
            <a:endParaRPr/>
          </a:p>
          <a:p>
            <a:pPr marL="0" lvl="0" indent="0" algn="l" rtl="0">
              <a:spcBef>
                <a:spcPts val="360"/>
              </a:spcBef>
              <a:spcAft>
                <a:spcPts val="0"/>
              </a:spcAft>
              <a:buNone/>
            </a:pPr>
            <a:r>
              <a:rPr lang="en-US"/>
              <a:t>opponent has the least amount of information to work with. In many cases, however,</a:t>
            </a:r>
            <a:endParaRPr/>
          </a:p>
          <a:p>
            <a:pPr marL="0" lvl="0" indent="0" algn="l" rtl="0">
              <a:spcBef>
                <a:spcPts val="360"/>
              </a:spcBef>
              <a:spcAft>
                <a:spcPts val="0"/>
              </a:spcAft>
              <a:buNone/>
            </a:pPr>
            <a:r>
              <a:rPr lang="en-US"/>
              <a:t>the analyst has more information. The analyst may be able to capture one or more</a:t>
            </a:r>
            <a:endParaRPr/>
          </a:p>
          <a:p>
            <a:pPr marL="0" lvl="0" indent="0" algn="l" rtl="0">
              <a:spcBef>
                <a:spcPts val="360"/>
              </a:spcBef>
              <a:spcAft>
                <a:spcPts val="0"/>
              </a:spcAft>
              <a:buNone/>
            </a:pPr>
            <a:r>
              <a:rPr lang="en-US"/>
              <a:t>plaintext messages as well as their encryptions. Or the analyst may know that certain</a:t>
            </a:r>
            <a:endParaRPr/>
          </a:p>
          <a:p>
            <a:pPr marL="0" lvl="0" indent="0" algn="l" rtl="0">
              <a:spcBef>
                <a:spcPts val="360"/>
              </a:spcBef>
              <a:spcAft>
                <a:spcPts val="0"/>
              </a:spcAft>
              <a:buNone/>
            </a:pPr>
            <a:r>
              <a:rPr lang="en-US"/>
              <a:t>plaintext patterns will appear in a message. For example, a file that is encoded in the</a:t>
            </a:r>
            <a:endParaRPr/>
          </a:p>
          <a:p>
            <a:pPr marL="0" lvl="0" indent="0" algn="l" rtl="0">
              <a:spcBef>
                <a:spcPts val="360"/>
              </a:spcBef>
              <a:spcAft>
                <a:spcPts val="0"/>
              </a:spcAft>
              <a:buNone/>
            </a:pPr>
            <a:r>
              <a:rPr lang="en-US"/>
              <a:t>Postscript format always begins with the same pattern, or there may be a standardized</a:t>
            </a:r>
            <a:endParaRPr/>
          </a:p>
          <a:p>
            <a:pPr marL="0" lvl="0" indent="0" algn="l" rtl="0">
              <a:spcBef>
                <a:spcPts val="360"/>
              </a:spcBef>
              <a:spcAft>
                <a:spcPts val="0"/>
              </a:spcAft>
              <a:buNone/>
            </a:pPr>
            <a:r>
              <a:rPr lang="en-US"/>
              <a:t>header or banner to an electronic funds transfer message, and so on. All these are</a:t>
            </a:r>
            <a:endParaRPr/>
          </a:p>
          <a:p>
            <a:pPr marL="0" lvl="0" indent="0" algn="l" rtl="0">
              <a:spcBef>
                <a:spcPts val="360"/>
              </a:spcBef>
              <a:spcAft>
                <a:spcPts val="0"/>
              </a:spcAft>
              <a:buNone/>
            </a:pPr>
            <a:r>
              <a:rPr lang="en-US"/>
              <a:t>examples of known plaintext . With this knowledge, the analyst may be able to deduce</a:t>
            </a:r>
            <a:endParaRPr/>
          </a:p>
          <a:p>
            <a:pPr marL="0" lvl="0" indent="0" algn="l" rtl="0">
              <a:spcBef>
                <a:spcPts val="360"/>
              </a:spcBef>
              <a:spcAft>
                <a:spcPts val="0"/>
              </a:spcAft>
              <a:buNone/>
            </a:pPr>
            <a:r>
              <a:rPr lang="en-US"/>
              <a:t>the key on the basis of the way in which the known plaintext is transformed.</a:t>
            </a:r>
            <a:endParaRPr/>
          </a:p>
          <a:p>
            <a:pPr marL="0" lvl="0" indent="0" algn="l" rtl="0">
              <a:spcBef>
                <a:spcPts val="360"/>
              </a:spcBef>
              <a:spcAft>
                <a:spcPts val="0"/>
              </a:spcAft>
              <a:buNone/>
            </a:pPr>
            <a:endParaRPr/>
          </a:p>
          <a:p>
            <a:pPr marL="0" lvl="0" indent="0" algn="l" rtl="0">
              <a:spcBef>
                <a:spcPts val="360"/>
              </a:spcBef>
              <a:spcAft>
                <a:spcPts val="0"/>
              </a:spcAft>
              <a:buNone/>
            </a:pPr>
            <a:r>
              <a:rPr lang="en-US"/>
              <a:t>Closely related to the known-plaintext attack is what might be referred to as a</a:t>
            </a:r>
            <a:endParaRPr/>
          </a:p>
          <a:p>
            <a:pPr marL="0" lvl="0" indent="0" algn="l" rtl="0">
              <a:spcBef>
                <a:spcPts val="360"/>
              </a:spcBef>
              <a:spcAft>
                <a:spcPts val="0"/>
              </a:spcAft>
              <a:buNone/>
            </a:pPr>
            <a:r>
              <a:rPr lang="en-US"/>
              <a:t>probable-word attack. If the opponent is working with the encryption of some general</a:t>
            </a:r>
            <a:endParaRPr/>
          </a:p>
          <a:p>
            <a:pPr marL="0" lvl="0" indent="0" algn="l" rtl="0">
              <a:spcBef>
                <a:spcPts val="360"/>
              </a:spcBef>
              <a:spcAft>
                <a:spcPts val="0"/>
              </a:spcAft>
              <a:buNone/>
            </a:pPr>
            <a:r>
              <a:rPr lang="en-US"/>
              <a:t>prose message, he or she may have little knowledge of what is in the message.</a:t>
            </a:r>
            <a:endParaRPr/>
          </a:p>
          <a:p>
            <a:pPr marL="0" lvl="0" indent="0" algn="l" rtl="0">
              <a:spcBef>
                <a:spcPts val="360"/>
              </a:spcBef>
              <a:spcAft>
                <a:spcPts val="0"/>
              </a:spcAft>
              <a:buNone/>
            </a:pPr>
            <a:r>
              <a:rPr lang="en-US"/>
              <a:t>However, if the opponent is after some very specific information, then parts of the</a:t>
            </a:r>
            <a:endParaRPr/>
          </a:p>
          <a:p>
            <a:pPr marL="0" lvl="0" indent="0" algn="l" rtl="0">
              <a:spcBef>
                <a:spcPts val="360"/>
              </a:spcBef>
              <a:spcAft>
                <a:spcPts val="0"/>
              </a:spcAft>
              <a:buNone/>
            </a:pPr>
            <a:r>
              <a:rPr lang="en-US"/>
              <a:t>message may be known. For example, if an entire accounting file is being transmitted,</a:t>
            </a:r>
            <a:endParaRPr/>
          </a:p>
          <a:p>
            <a:pPr marL="0" lvl="0" indent="0" algn="l" rtl="0">
              <a:spcBef>
                <a:spcPts val="360"/>
              </a:spcBef>
              <a:spcAft>
                <a:spcPts val="0"/>
              </a:spcAft>
              <a:buNone/>
            </a:pPr>
            <a:r>
              <a:rPr lang="en-US"/>
              <a:t>the opponent may know the placement of certain key words in the header of the</a:t>
            </a:r>
            <a:endParaRPr/>
          </a:p>
          <a:p>
            <a:pPr marL="0" lvl="0" indent="0" algn="l" rtl="0">
              <a:spcBef>
                <a:spcPts val="360"/>
              </a:spcBef>
              <a:spcAft>
                <a:spcPts val="0"/>
              </a:spcAft>
              <a:buNone/>
            </a:pPr>
            <a:r>
              <a:rPr lang="en-US"/>
              <a:t>file. As another example, the source code for a program developed by Corporation</a:t>
            </a:r>
            <a:endParaRPr/>
          </a:p>
          <a:p>
            <a:pPr marL="0" lvl="0" indent="0" algn="l" rtl="0">
              <a:spcBef>
                <a:spcPts val="360"/>
              </a:spcBef>
              <a:spcAft>
                <a:spcPts val="0"/>
              </a:spcAft>
              <a:buNone/>
            </a:pPr>
            <a:r>
              <a:rPr lang="en-US"/>
              <a:t>X might include a copyright statement in some standardized position.</a:t>
            </a:r>
            <a:endParaRPr/>
          </a:p>
          <a:p>
            <a:pPr marL="0" lvl="0" indent="0" algn="l" rtl="0">
              <a:spcBef>
                <a:spcPts val="360"/>
              </a:spcBef>
              <a:spcAft>
                <a:spcPts val="0"/>
              </a:spcAft>
              <a:buNone/>
            </a:pPr>
            <a:endParaRPr/>
          </a:p>
          <a:p>
            <a:pPr marL="0" lvl="0" indent="0" algn="l" rtl="0">
              <a:spcBef>
                <a:spcPts val="360"/>
              </a:spcBef>
              <a:spcAft>
                <a:spcPts val="0"/>
              </a:spcAft>
              <a:buNone/>
            </a:pPr>
            <a:r>
              <a:rPr lang="en-US"/>
              <a:t> If the analyst is able somehow to get the source system to insert into the system</a:t>
            </a:r>
            <a:endParaRPr/>
          </a:p>
          <a:p>
            <a:pPr marL="0" lvl="0" indent="0" algn="l" rtl="0">
              <a:spcBef>
                <a:spcPts val="360"/>
              </a:spcBef>
              <a:spcAft>
                <a:spcPts val="0"/>
              </a:spcAft>
              <a:buNone/>
            </a:pPr>
            <a:r>
              <a:rPr lang="en-US"/>
              <a:t>a message chosen by the analyst, then a chosen-plaintext  attack is possible. An</a:t>
            </a:r>
            <a:endParaRPr/>
          </a:p>
          <a:p>
            <a:pPr marL="0" lvl="0" indent="0" algn="l" rtl="0">
              <a:spcBef>
                <a:spcPts val="360"/>
              </a:spcBef>
              <a:spcAft>
                <a:spcPts val="0"/>
              </a:spcAft>
              <a:buNone/>
            </a:pPr>
            <a:r>
              <a:rPr lang="en-US"/>
              <a:t>example of this strategy is differential cryptanalysis, explored in Chapter 3. In general,</a:t>
            </a:r>
            <a:endParaRPr/>
          </a:p>
          <a:p>
            <a:pPr marL="0" lvl="0" indent="0" algn="l" rtl="0">
              <a:spcBef>
                <a:spcPts val="360"/>
              </a:spcBef>
              <a:spcAft>
                <a:spcPts val="0"/>
              </a:spcAft>
              <a:buNone/>
            </a:pPr>
            <a:r>
              <a:rPr lang="en-US"/>
              <a:t>if the analyst is able to choose the messages to encrypt, the analyst may deliberately</a:t>
            </a:r>
            <a:endParaRPr/>
          </a:p>
          <a:p>
            <a:pPr marL="0" lvl="0" indent="0" algn="l" rtl="0">
              <a:spcBef>
                <a:spcPts val="360"/>
              </a:spcBef>
              <a:spcAft>
                <a:spcPts val="0"/>
              </a:spcAft>
              <a:buNone/>
            </a:pPr>
            <a:r>
              <a:rPr lang="en-US"/>
              <a:t>pick patterns that can be expected to reveal the structure of the key.</a:t>
            </a:r>
            <a:endParaRPr/>
          </a:p>
          <a:p>
            <a:pPr marL="0" lvl="0" indent="0" algn="l" rtl="0">
              <a:spcBef>
                <a:spcPts val="360"/>
              </a:spcBef>
              <a:spcAft>
                <a:spcPts val="0"/>
              </a:spcAft>
              <a:buNone/>
            </a:pPr>
            <a:endParaRPr/>
          </a:p>
          <a:p>
            <a:pPr marL="0" lvl="0" indent="0" algn="l" rtl="0">
              <a:spcBef>
                <a:spcPts val="360"/>
              </a:spcBef>
              <a:spcAft>
                <a:spcPts val="0"/>
              </a:spcAft>
              <a:buNone/>
            </a:pPr>
            <a:r>
              <a:rPr lang="en-US"/>
              <a:t>Table 2.1 lists two other types of attack: chosen ciphertext and chosen text.</a:t>
            </a:r>
            <a:endParaRPr/>
          </a:p>
          <a:p>
            <a:pPr marL="0" lvl="0" indent="0" algn="l" rtl="0">
              <a:spcBef>
                <a:spcPts val="360"/>
              </a:spcBef>
              <a:spcAft>
                <a:spcPts val="0"/>
              </a:spcAft>
              <a:buNone/>
            </a:pPr>
            <a:r>
              <a:rPr lang="en-US"/>
              <a:t>These are less commonly employed as cryptanalytic techniques but are nevertheless</a:t>
            </a:r>
            <a:endParaRPr/>
          </a:p>
          <a:p>
            <a:pPr marL="0" lvl="0" indent="0" algn="l" rtl="0">
              <a:spcBef>
                <a:spcPts val="360"/>
              </a:spcBef>
              <a:spcAft>
                <a:spcPts val="0"/>
              </a:spcAft>
              <a:buNone/>
            </a:pPr>
            <a:r>
              <a:rPr lang="en-US"/>
              <a:t>possible avenues of attack.</a:t>
            </a:r>
            <a:endParaRPr>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10:notes"/>
          <p:cNvSpPr txBox="1">
            <a:spLocks noGrp="1"/>
          </p:cNvSpPr>
          <p:nvPr>
            <p:ph type="sldNum" idx="12"/>
          </p:nvPr>
        </p:nvSpPr>
        <p:spPr>
          <a:xfrm>
            <a:off x="3927775" y="8757590"/>
            <a:ext cx="3004820" cy="461010"/>
          </a:xfrm>
          <a:prstGeom prst="rect">
            <a:avLst/>
          </a:prstGeom>
          <a:noFill/>
          <a:ln>
            <a:noFill/>
          </a:ln>
        </p:spPr>
        <p:txBody>
          <a:bodyPr spcFirstLastPara="1" wrap="square" lIns="92300" tIns="46150" rIns="92300" bIns="46150" anchor="b" anchorCtr="0">
            <a:noAutofit/>
          </a:bodyPr>
          <a:lstStyle/>
          <a:p>
            <a:pPr marL="0" lvl="0" indent="0" algn="r" rtl="0">
              <a:spcBef>
                <a:spcPts val="0"/>
              </a:spcBef>
              <a:spcAft>
                <a:spcPts val="0"/>
              </a:spcAft>
              <a:buNone/>
            </a:pPr>
            <a:fld id="{00000000-1234-1234-1234-123412341234}" type="slidenum">
              <a:rPr lang="en-US">
                <a:latin typeface="Arial"/>
                <a:ea typeface="Arial"/>
                <a:cs typeface="Arial"/>
                <a:sym typeface="Arial"/>
              </a:rPr>
              <a:t>10</a:t>
            </a:fld>
            <a:endParaRPr>
              <a:latin typeface="Arial"/>
              <a:ea typeface="Arial"/>
              <a:cs typeface="Arial"/>
              <a:sym typeface="Arial"/>
            </a:endParaRPr>
          </a:p>
        </p:txBody>
      </p:sp>
      <p:sp>
        <p:nvSpPr>
          <p:cNvPr id="277" name="Google Shape;277;p10:notes"/>
          <p:cNvSpPr>
            <a:spLocks noGrp="1" noRot="1" noChangeAspect="1"/>
          </p:cNvSpPr>
          <p:nvPr>
            <p:ph type="sldImg" idx="2"/>
          </p:nvPr>
        </p:nvSpPr>
        <p:spPr>
          <a:xfrm>
            <a:off x="1162050" y="692150"/>
            <a:ext cx="4610100" cy="34575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8" name="Google Shape;278;p10:notes"/>
          <p:cNvSpPr txBox="1">
            <a:spLocks noGrp="1"/>
          </p:cNvSpPr>
          <p:nvPr>
            <p:ph type="body" idx="1"/>
          </p:nvPr>
        </p:nvSpPr>
        <p:spPr>
          <a:xfrm>
            <a:off x="693420" y="4379595"/>
            <a:ext cx="5547360" cy="4149090"/>
          </a:xfrm>
          <a:prstGeom prst="rect">
            <a:avLst/>
          </a:prstGeom>
          <a:noFill/>
          <a:ln>
            <a:noFill/>
          </a:ln>
        </p:spPr>
        <p:txBody>
          <a:bodyPr spcFirstLastPara="1" wrap="square" lIns="92300" tIns="46150" rIns="92300" bIns="46150" anchor="t" anchorCtr="0">
            <a:noAutofit/>
          </a:bodyPr>
          <a:lstStyle/>
          <a:p>
            <a:pPr marL="0" lvl="0" indent="0" algn="l" rtl="0">
              <a:spcBef>
                <a:spcPts val="0"/>
              </a:spcBef>
              <a:spcAft>
                <a:spcPts val="0"/>
              </a:spcAft>
              <a:buNone/>
            </a:pPr>
            <a:r>
              <a:rPr lang="en-US"/>
              <a:t> Two more definitions are worthy of note. An encryption scheme is unconditionally</a:t>
            </a:r>
            <a:endParaRPr/>
          </a:p>
          <a:p>
            <a:pPr marL="0" lvl="0" indent="0" algn="l" rtl="0">
              <a:spcBef>
                <a:spcPts val="360"/>
              </a:spcBef>
              <a:spcAft>
                <a:spcPts val="0"/>
              </a:spcAft>
              <a:buNone/>
            </a:pPr>
            <a:r>
              <a:rPr lang="en-US"/>
              <a:t>secure  if the ciphertext generated by the scheme does not contain enough</a:t>
            </a:r>
            <a:endParaRPr/>
          </a:p>
          <a:p>
            <a:pPr marL="0" lvl="0" indent="0" algn="l" rtl="0">
              <a:spcBef>
                <a:spcPts val="360"/>
              </a:spcBef>
              <a:spcAft>
                <a:spcPts val="0"/>
              </a:spcAft>
              <a:buNone/>
            </a:pPr>
            <a:r>
              <a:rPr lang="en-US"/>
              <a:t>information to determine uniquely the corresponding plaintext, no matter how</a:t>
            </a:r>
            <a:endParaRPr/>
          </a:p>
          <a:p>
            <a:pPr marL="0" lvl="0" indent="0" algn="l" rtl="0">
              <a:spcBef>
                <a:spcPts val="360"/>
              </a:spcBef>
              <a:spcAft>
                <a:spcPts val="0"/>
              </a:spcAft>
              <a:buNone/>
            </a:pPr>
            <a:r>
              <a:rPr lang="en-US"/>
              <a:t>much ciphertext is available. That is, no matter how much time an opponent has, it</a:t>
            </a:r>
            <a:endParaRPr/>
          </a:p>
          <a:p>
            <a:pPr marL="0" lvl="0" indent="0" algn="l" rtl="0">
              <a:spcBef>
                <a:spcPts val="360"/>
              </a:spcBef>
              <a:spcAft>
                <a:spcPts val="0"/>
              </a:spcAft>
              <a:buNone/>
            </a:pPr>
            <a:r>
              <a:rPr lang="en-US"/>
              <a:t>is impossible for him or her to decrypt the ciphertext simply because the required</a:t>
            </a:r>
            <a:endParaRPr/>
          </a:p>
          <a:p>
            <a:pPr marL="0" lvl="0" indent="0" algn="l" rtl="0">
              <a:spcBef>
                <a:spcPts val="360"/>
              </a:spcBef>
              <a:spcAft>
                <a:spcPts val="0"/>
              </a:spcAft>
              <a:buNone/>
            </a:pPr>
            <a:r>
              <a:rPr lang="en-US"/>
              <a:t>information is not there. With the exception of a scheme known as the one-time pad</a:t>
            </a:r>
            <a:endParaRPr/>
          </a:p>
          <a:p>
            <a:pPr marL="0" lvl="0" indent="0" algn="l" rtl="0">
              <a:spcBef>
                <a:spcPts val="360"/>
              </a:spcBef>
              <a:spcAft>
                <a:spcPts val="0"/>
              </a:spcAft>
              <a:buNone/>
            </a:pPr>
            <a:r>
              <a:rPr lang="en-US"/>
              <a:t>(described later in this chapter), there is no encryption algorithm that is unconditionally</a:t>
            </a:r>
            <a:endParaRPr/>
          </a:p>
          <a:p>
            <a:pPr marL="0" lvl="0" indent="0" algn="l" rtl="0">
              <a:spcBef>
                <a:spcPts val="360"/>
              </a:spcBef>
              <a:spcAft>
                <a:spcPts val="0"/>
              </a:spcAft>
              <a:buNone/>
            </a:pPr>
            <a:r>
              <a:rPr lang="en-US"/>
              <a:t>secure. Therefore, all that the users of an encryption algorithm can strive</a:t>
            </a:r>
            <a:endParaRPr/>
          </a:p>
          <a:p>
            <a:pPr marL="0" lvl="0" indent="0" algn="l" rtl="0">
              <a:spcBef>
                <a:spcPts val="360"/>
              </a:spcBef>
              <a:spcAft>
                <a:spcPts val="0"/>
              </a:spcAft>
              <a:buNone/>
            </a:pPr>
            <a:r>
              <a:rPr lang="en-US"/>
              <a:t>for is an algorithm that meets one or both of the following criteria:</a:t>
            </a:r>
            <a:endParaRPr/>
          </a:p>
          <a:p>
            <a:pPr marL="0" lvl="0" indent="0" algn="l" rtl="0">
              <a:spcBef>
                <a:spcPts val="360"/>
              </a:spcBef>
              <a:spcAft>
                <a:spcPts val="0"/>
              </a:spcAft>
              <a:buNone/>
            </a:pPr>
            <a:endParaRPr/>
          </a:p>
          <a:p>
            <a:pPr marL="0" lvl="0" indent="0" algn="l" rtl="0">
              <a:spcBef>
                <a:spcPts val="360"/>
              </a:spcBef>
              <a:spcAft>
                <a:spcPts val="0"/>
              </a:spcAft>
              <a:buNone/>
            </a:pPr>
            <a:r>
              <a:rPr lang="en-US"/>
              <a:t>•  The cost of breaking the cipher exceeds the value of the encrypted information.</a:t>
            </a:r>
            <a:endParaRPr/>
          </a:p>
          <a:p>
            <a:pPr marL="0" lvl="0" indent="0" algn="l" rtl="0">
              <a:spcBef>
                <a:spcPts val="360"/>
              </a:spcBef>
              <a:spcAft>
                <a:spcPts val="0"/>
              </a:spcAft>
              <a:buNone/>
            </a:pPr>
            <a:endParaRPr/>
          </a:p>
          <a:p>
            <a:pPr marL="0" lvl="0" indent="0" algn="l" rtl="0">
              <a:spcBef>
                <a:spcPts val="360"/>
              </a:spcBef>
              <a:spcAft>
                <a:spcPts val="0"/>
              </a:spcAft>
              <a:buNone/>
            </a:pPr>
            <a:r>
              <a:rPr lang="en-US"/>
              <a:t>•  The time required to break the cipher exceeds the useful lifetime of the</a:t>
            </a:r>
            <a:endParaRPr/>
          </a:p>
          <a:p>
            <a:pPr marL="0" lvl="0" indent="0" algn="l" rtl="0">
              <a:spcBef>
                <a:spcPts val="360"/>
              </a:spcBef>
              <a:spcAft>
                <a:spcPts val="0"/>
              </a:spcAft>
              <a:buNone/>
            </a:pPr>
            <a:r>
              <a:rPr lang="en-US"/>
              <a:t>information.</a:t>
            </a:r>
            <a:endParaRPr/>
          </a:p>
          <a:p>
            <a:pPr marL="0" lvl="0" indent="0" algn="l" rtl="0">
              <a:spcBef>
                <a:spcPts val="360"/>
              </a:spcBef>
              <a:spcAft>
                <a:spcPts val="0"/>
              </a:spcAft>
              <a:buNone/>
            </a:pPr>
            <a:endParaRPr/>
          </a:p>
          <a:p>
            <a:pPr marL="0" lvl="0" indent="0" algn="l" rtl="0">
              <a:spcBef>
                <a:spcPts val="360"/>
              </a:spcBef>
              <a:spcAft>
                <a:spcPts val="0"/>
              </a:spcAft>
              <a:buNone/>
            </a:pPr>
            <a:r>
              <a:rPr lang="en-US"/>
              <a:t>An encryption scheme is said to be computationally secure  if either of the</a:t>
            </a:r>
            <a:endParaRPr/>
          </a:p>
          <a:p>
            <a:pPr marL="0" lvl="0" indent="0" algn="l" rtl="0">
              <a:spcBef>
                <a:spcPts val="360"/>
              </a:spcBef>
              <a:spcAft>
                <a:spcPts val="0"/>
              </a:spcAft>
              <a:buNone/>
            </a:pPr>
            <a:r>
              <a:rPr lang="en-US"/>
              <a:t>foregoing two criteria are met. Unfortunately, it is very difficult to estimate the</a:t>
            </a:r>
            <a:endParaRPr/>
          </a:p>
          <a:p>
            <a:pPr marL="0" lvl="0" indent="0" algn="l" rtl="0">
              <a:spcBef>
                <a:spcPts val="360"/>
              </a:spcBef>
              <a:spcAft>
                <a:spcPts val="0"/>
              </a:spcAft>
              <a:buNone/>
            </a:pPr>
            <a:r>
              <a:rPr lang="en-US"/>
              <a:t>amount of effort required to cryptanalyze ciphertext successfully.</a:t>
            </a:r>
            <a:endParaRPr/>
          </a:p>
          <a:p>
            <a:pPr marL="0" lvl="0" indent="0" algn="l" rtl="0">
              <a:spcBef>
                <a:spcPts val="360"/>
              </a:spcBef>
              <a:spcAft>
                <a:spcPts val="0"/>
              </a:spcAft>
              <a:buNone/>
            </a:pPr>
            <a:endParaRPr/>
          </a:p>
          <a:p>
            <a:pPr marL="0" lvl="0" indent="0" algn="l" rtl="0">
              <a:spcBef>
                <a:spcPts val="360"/>
              </a:spcBef>
              <a:spcAft>
                <a:spcPts val="0"/>
              </a:spcAft>
              <a:buNone/>
            </a:pPr>
            <a:r>
              <a:rPr lang="en-US"/>
              <a:t>All forms of cryptanalysis for symmetric encryption schemes are designed</a:t>
            </a:r>
            <a:endParaRPr/>
          </a:p>
          <a:p>
            <a:pPr marL="0" lvl="0" indent="0" algn="l" rtl="0">
              <a:spcBef>
                <a:spcPts val="360"/>
              </a:spcBef>
              <a:spcAft>
                <a:spcPts val="0"/>
              </a:spcAft>
              <a:buNone/>
            </a:pPr>
            <a:r>
              <a:rPr lang="en-US"/>
              <a:t>to exploit the fact that traces of structure or pattern in the plaintext may survive</a:t>
            </a:r>
            <a:endParaRPr/>
          </a:p>
          <a:p>
            <a:pPr marL="0" lvl="0" indent="0" algn="l" rtl="0">
              <a:spcBef>
                <a:spcPts val="360"/>
              </a:spcBef>
              <a:spcAft>
                <a:spcPts val="0"/>
              </a:spcAft>
              <a:buNone/>
            </a:pPr>
            <a:r>
              <a:rPr lang="en-US"/>
              <a:t>encryption and be discernible in the ciphertext. This will become clear as we examine</a:t>
            </a:r>
            <a:endParaRPr/>
          </a:p>
          <a:p>
            <a:pPr marL="0" lvl="0" indent="0" algn="l" rtl="0">
              <a:spcBef>
                <a:spcPts val="360"/>
              </a:spcBef>
              <a:spcAft>
                <a:spcPts val="0"/>
              </a:spcAft>
              <a:buNone/>
            </a:pPr>
            <a:r>
              <a:rPr lang="en-US"/>
              <a:t>various symmetric encryption schemes in this chapter. We will see in Part Two</a:t>
            </a:r>
            <a:endParaRPr/>
          </a:p>
          <a:p>
            <a:pPr marL="0" lvl="0" indent="0" algn="l" rtl="0">
              <a:spcBef>
                <a:spcPts val="360"/>
              </a:spcBef>
              <a:spcAft>
                <a:spcPts val="0"/>
              </a:spcAft>
              <a:buNone/>
            </a:pPr>
            <a:r>
              <a:rPr lang="en-US"/>
              <a:t>that cryptanalysis for public-key schemes proceeds from a fundamentally different</a:t>
            </a:r>
            <a:endParaRPr/>
          </a:p>
          <a:p>
            <a:pPr marL="0" lvl="0" indent="0" algn="l" rtl="0">
              <a:spcBef>
                <a:spcPts val="360"/>
              </a:spcBef>
              <a:spcAft>
                <a:spcPts val="0"/>
              </a:spcAft>
              <a:buNone/>
            </a:pPr>
            <a:r>
              <a:rPr lang="en-US"/>
              <a:t>premise, namely, that the mathematical properties of the pair of keys may make it</a:t>
            </a:r>
            <a:endParaRPr/>
          </a:p>
          <a:p>
            <a:pPr marL="0" lvl="0" indent="0" algn="l" rtl="0">
              <a:spcBef>
                <a:spcPts val="360"/>
              </a:spcBef>
              <a:spcAft>
                <a:spcPts val="0"/>
              </a:spcAft>
              <a:buNone/>
            </a:pPr>
            <a:r>
              <a:rPr lang="en-US"/>
              <a:t>possible for one of the two keys to be deduced from the other.</a:t>
            </a:r>
            <a:endParaRPr>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6"/>
        <p:cNvGrpSpPr/>
        <p:nvPr/>
      </p:nvGrpSpPr>
      <p:grpSpPr>
        <a:xfrm>
          <a:off x="0" y="0"/>
          <a:ext cx="0" cy="0"/>
          <a:chOff x="0" y="0"/>
          <a:chExt cx="0" cy="0"/>
        </a:xfrm>
      </p:grpSpPr>
      <p:grpSp>
        <p:nvGrpSpPr>
          <p:cNvPr id="57" name="Google Shape;57;p66"/>
          <p:cNvGrpSpPr/>
          <p:nvPr/>
        </p:nvGrpSpPr>
        <p:grpSpPr>
          <a:xfrm>
            <a:off x="0" y="1372650"/>
            <a:ext cx="9144000" cy="5485350"/>
            <a:chOff x="0" y="1372650"/>
            <a:chExt cx="9144000" cy="5485350"/>
          </a:xfrm>
        </p:grpSpPr>
        <p:pic>
          <p:nvPicPr>
            <p:cNvPr id="58" name="Google Shape;58;p66" descr="Overlay-Blank.jpg"/>
            <p:cNvPicPr preferRelativeResize="0"/>
            <p:nvPr/>
          </p:nvPicPr>
          <p:blipFill rotWithShape="1">
            <a:blip r:embed="rId2">
              <a:alphaModFix/>
            </a:blip>
            <a:srcRect t="23333"/>
            <a:stretch/>
          </p:blipFill>
          <p:spPr>
            <a:xfrm>
              <a:off x="0" y="1600200"/>
              <a:ext cx="9144000" cy="5257800"/>
            </a:xfrm>
            <a:prstGeom prst="rect">
              <a:avLst/>
            </a:prstGeom>
            <a:noFill/>
            <a:ln>
              <a:noFill/>
            </a:ln>
          </p:spPr>
        </p:pic>
        <p:pic>
          <p:nvPicPr>
            <p:cNvPr id="59" name="Google Shape;59;p66" descr="Overlay-HorizontalBridge.jpg"/>
            <p:cNvPicPr preferRelativeResize="0"/>
            <p:nvPr/>
          </p:nvPicPr>
          <p:blipFill rotWithShape="1">
            <a:blip r:embed="rId3">
              <a:alphaModFix/>
            </a:blip>
            <a:srcRect/>
            <a:stretch/>
          </p:blipFill>
          <p:spPr>
            <a:xfrm>
              <a:off x="0" y="1372650"/>
              <a:ext cx="9144000" cy="267891"/>
            </a:xfrm>
            <a:prstGeom prst="rect">
              <a:avLst/>
            </a:prstGeom>
            <a:noFill/>
            <a:ln>
              <a:noFill/>
            </a:ln>
          </p:spPr>
        </p:pic>
      </p:grpSp>
      <p:sp>
        <p:nvSpPr>
          <p:cNvPr id="60" name="Google Shape;60;p66"/>
          <p:cNvSpPr txBox="1">
            <a:spLocks noGrp="1"/>
          </p:cNvSpPr>
          <p:nvPr>
            <p:ph type="title"/>
          </p:nvPr>
        </p:nvSpPr>
        <p:spPr>
          <a:xfrm>
            <a:off x="792162" y="40341"/>
            <a:ext cx="7570787" cy="1411941"/>
          </a:xfrm>
          <a:prstGeom prst="rect">
            <a:avLst/>
          </a:prstGeom>
          <a:noFill/>
          <a:ln>
            <a:noFill/>
          </a:ln>
        </p:spPr>
        <p:txBody>
          <a:bodyPr spcFirstLastPara="1" wrap="square" lIns="91425" tIns="45700" rIns="91425" bIns="45700" anchor="ctr" anchorCtr="0">
            <a:noAutofit/>
          </a:bodyPr>
          <a:lstStyle>
            <a:lvl1pPr lvl="0" algn="ctr">
              <a:lnSpc>
                <a:spcPct val="333333"/>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66"/>
          <p:cNvSpPr txBox="1">
            <a:spLocks noGrp="1"/>
          </p:cNvSpPr>
          <p:nvPr>
            <p:ph type="body" idx="1"/>
          </p:nvPr>
        </p:nvSpPr>
        <p:spPr>
          <a:xfrm>
            <a:off x="792162" y="1774825"/>
            <a:ext cx="3566160" cy="4303713"/>
          </a:xfrm>
          <a:prstGeom prst="rect">
            <a:avLst/>
          </a:prstGeom>
          <a:noFill/>
          <a:ln>
            <a:noFill/>
          </a:ln>
        </p:spPr>
        <p:txBody>
          <a:bodyPr spcFirstLastPara="1" wrap="square" lIns="91425" tIns="45700" rIns="91425" bIns="45700" anchor="t" anchorCtr="0">
            <a:normAutofit/>
          </a:bodyPr>
          <a:lstStyle>
            <a:lvl1pPr marL="457200" lvl="0" indent="-381000" algn="l">
              <a:spcBef>
                <a:spcPts val="2400"/>
              </a:spcBef>
              <a:spcAft>
                <a:spcPts val="0"/>
              </a:spcAft>
              <a:buSzPts val="2400"/>
              <a:buChar char="•"/>
              <a:defRPr sz="2400"/>
            </a:lvl1pPr>
            <a:lvl2pPr marL="914400" lvl="1" indent="-368300" algn="l">
              <a:spcBef>
                <a:spcPts val="600"/>
              </a:spcBef>
              <a:spcAft>
                <a:spcPts val="0"/>
              </a:spcAft>
              <a:buSzPts val="2200"/>
              <a:buChar char="•"/>
              <a:defRPr sz="2200"/>
            </a:lvl2pPr>
            <a:lvl3pPr marL="1371600" lvl="2" indent="-355600" algn="l">
              <a:spcBef>
                <a:spcPts val="600"/>
              </a:spcBef>
              <a:spcAft>
                <a:spcPts val="0"/>
              </a:spcAft>
              <a:buSzPts val="2000"/>
              <a:buChar char="•"/>
              <a:defRPr sz="2000"/>
            </a:lvl3pPr>
            <a:lvl4pPr marL="1828800" lvl="3" indent="-342900" algn="l">
              <a:spcBef>
                <a:spcPts val="600"/>
              </a:spcBef>
              <a:spcAft>
                <a:spcPts val="0"/>
              </a:spcAft>
              <a:buSzPts val="1800"/>
              <a:buChar char="•"/>
              <a:defRPr sz="1800"/>
            </a:lvl4pPr>
            <a:lvl5pPr marL="2286000" lvl="4" indent="-342900" algn="l">
              <a:spcBef>
                <a:spcPts val="600"/>
              </a:spcBef>
              <a:spcAft>
                <a:spcPts val="0"/>
              </a:spcAft>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62" name="Google Shape;62;p66"/>
          <p:cNvSpPr txBox="1">
            <a:spLocks noGrp="1"/>
          </p:cNvSpPr>
          <p:nvPr>
            <p:ph type="body" idx="2"/>
          </p:nvPr>
        </p:nvSpPr>
        <p:spPr>
          <a:xfrm>
            <a:off x="4766534" y="1774825"/>
            <a:ext cx="3566160" cy="4303713"/>
          </a:xfrm>
          <a:prstGeom prst="rect">
            <a:avLst/>
          </a:prstGeom>
          <a:noFill/>
          <a:ln>
            <a:noFill/>
          </a:ln>
        </p:spPr>
        <p:txBody>
          <a:bodyPr spcFirstLastPara="1" wrap="square" lIns="91425" tIns="45700" rIns="91425" bIns="45700" anchor="t" anchorCtr="0">
            <a:normAutofit/>
          </a:bodyPr>
          <a:lstStyle>
            <a:lvl1pPr marL="457200" lvl="0" indent="-381000" algn="l">
              <a:spcBef>
                <a:spcPts val="2400"/>
              </a:spcBef>
              <a:spcAft>
                <a:spcPts val="0"/>
              </a:spcAft>
              <a:buSzPts val="2400"/>
              <a:buChar char="•"/>
              <a:defRPr sz="2400"/>
            </a:lvl1pPr>
            <a:lvl2pPr marL="914400" lvl="1" indent="-368300" algn="l">
              <a:spcBef>
                <a:spcPts val="600"/>
              </a:spcBef>
              <a:spcAft>
                <a:spcPts val="0"/>
              </a:spcAft>
              <a:buSzPts val="2200"/>
              <a:buChar char="•"/>
              <a:defRPr sz="2200"/>
            </a:lvl2pPr>
            <a:lvl3pPr marL="1371600" lvl="2" indent="-355600" algn="l">
              <a:spcBef>
                <a:spcPts val="600"/>
              </a:spcBef>
              <a:spcAft>
                <a:spcPts val="0"/>
              </a:spcAft>
              <a:buSzPts val="2000"/>
              <a:buChar char="•"/>
              <a:defRPr sz="2000"/>
            </a:lvl3pPr>
            <a:lvl4pPr marL="1828800" lvl="3" indent="-342900" algn="l">
              <a:spcBef>
                <a:spcPts val="600"/>
              </a:spcBef>
              <a:spcAft>
                <a:spcPts val="0"/>
              </a:spcAft>
              <a:buSzPts val="1800"/>
              <a:buChar char="•"/>
              <a:defRPr sz="1800"/>
            </a:lvl4pPr>
            <a:lvl5pPr marL="2286000" lvl="4" indent="-342900" algn="l">
              <a:spcBef>
                <a:spcPts val="600"/>
              </a:spcBef>
              <a:spcAft>
                <a:spcPts val="0"/>
              </a:spcAft>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63" name="Google Shape;63;p66"/>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66"/>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66"/>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spcAft>
                <a:spcPts val="0"/>
              </a:spcAft>
              <a:buNone/>
              <a:defRPr/>
            </a:lvl1pPr>
            <a:lvl2pPr marL="0" lvl="1" indent="0" algn="ctr">
              <a:spcBef>
                <a:spcPts val="0"/>
              </a:spcBef>
              <a:spcAft>
                <a:spcPts val="0"/>
              </a:spcAft>
              <a:buNone/>
              <a:defRPr/>
            </a:lvl2pPr>
            <a:lvl3pPr marL="0" lvl="2" indent="0" algn="ctr">
              <a:spcBef>
                <a:spcPts val="0"/>
              </a:spcBef>
              <a:spcAft>
                <a:spcPts val="0"/>
              </a:spcAft>
              <a:buNone/>
              <a:defRPr/>
            </a:lvl3pPr>
            <a:lvl4pPr marL="0" lvl="3" indent="0" algn="ctr">
              <a:spcBef>
                <a:spcPts val="0"/>
              </a:spcBef>
              <a:spcAft>
                <a:spcPts val="0"/>
              </a:spcAft>
              <a:buNone/>
              <a:defRPr/>
            </a:lvl4pPr>
            <a:lvl5pPr marL="0" lvl="4" indent="0" algn="ctr">
              <a:spcBef>
                <a:spcPts val="0"/>
              </a:spcBef>
              <a:spcAft>
                <a:spcPts val="0"/>
              </a:spcAft>
              <a:buNone/>
              <a:defRPr/>
            </a:lvl5pPr>
            <a:lvl6pPr marL="0" lvl="5" indent="0" algn="ctr">
              <a:spcBef>
                <a:spcPts val="0"/>
              </a:spcBef>
              <a:spcAft>
                <a:spcPts val="0"/>
              </a:spcAft>
              <a:buNone/>
              <a:defRPr/>
            </a:lvl6pPr>
            <a:lvl7pPr marL="0" lvl="6" indent="0" algn="ctr">
              <a:spcBef>
                <a:spcPts val="0"/>
              </a:spcBef>
              <a:spcAft>
                <a:spcPts val="0"/>
              </a:spcAft>
              <a:buNone/>
              <a:defRPr/>
            </a:lvl7pPr>
            <a:lvl8pPr marL="0" lvl="7" indent="0" algn="ctr">
              <a:spcBef>
                <a:spcPts val="0"/>
              </a:spcBef>
              <a:spcAft>
                <a:spcPts val="0"/>
              </a:spcAft>
              <a:buNone/>
              <a:defRPr/>
            </a:lvl8pPr>
            <a:lvl9pPr marL="0" lvl="8" indent="0" algn="ctr">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0"/>
        <p:cNvGrpSpPr/>
        <p:nvPr/>
      </p:nvGrpSpPr>
      <p:grpSpPr>
        <a:xfrm>
          <a:off x="0" y="0"/>
          <a:ext cx="0" cy="0"/>
          <a:chOff x="0" y="0"/>
          <a:chExt cx="0" cy="0"/>
        </a:xfrm>
      </p:grpSpPr>
      <p:pic>
        <p:nvPicPr>
          <p:cNvPr id="151" name="Google Shape;151;p80" descr="Overlay-Blank.jp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152" name="Google Shape;152;p80"/>
          <p:cNvSpPr txBox="1">
            <a:spLocks noGrp="1"/>
          </p:cNvSpPr>
          <p:nvPr>
            <p:ph type="title"/>
          </p:nvPr>
        </p:nvSpPr>
        <p:spPr>
          <a:xfrm>
            <a:off x="381000" y="609600"/>
            <a:ext cx="3612822" cy="1536192"/>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2"/>
              </a:buClr>
              <a:buSzPts val="3600"/>
              <a:buFont typeface="Candara"/>
              <a:buNone/>
              <a:defRPr sz="3600" b="0">
                <a:solidFill>
                  <a:schemeClr val="dk2"/>
                </a:solidFill>
                <a:latin typeface="Candara"/>
                <a:ea typeface="Candara"/>
                <a:cs typeface="Candara"/>
                <a:sym typeface="Canda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80"/>
          <p:cNvSpPr>
            <a:spLocks noGrp="1"/>
          </p:cNvSpPr>
          <p:nvPr>
            <p:ph type="pic" idx="2"/>
          </p:nvPr>
        </p:nvSpPr>
        <p:spPr>
          <a:xfrm>
            <a:off x="4873625" y="381000"/>
            <a:ext cx="3813175" cy="5697538"/>
          </a:xfrm>
          <a:prstGeom prst="rect">
            <a:avLst/>
          </a:prstGeom>
          <a:solidFill>
            <a:srgbClr val="D8D8D8"/>
          </a:solidFill>
          <a:ln w="101600" cap="flat" cmpd="sng">
            <a:solidFill>
              <a:srgbClr val="D0C6EB">
                <a:alpha val="40000"/>
              </a:srgbClr>
            </a:solidFill>
            <a:prstDash val="solid"/>
            <a:miter lim="800000"/>
            <a:headEnd type="none" w="sm" len="sm"/>
            <a:tailEnd type="none" w="sm" len="sm"/>
          </a:ln>
        </p:spPr>
      </p:sp>
      <p:sp>
        <p:nvSpPr>
          <p:cNvPr id="154" name="Google Shape;154;p80"/>
          <p:cNvSpPr txBox="1">
            <a:spLocks noGrp="1"/>
          </p:cNvSpPr>
          <p:nvPr>
            <p:ph type="body" idx="1"/>
          </p:nvPr>
        </p:nvSpPr>
        <p:spPr>
          <a:xfrm>
            <a:off x="379984" y="2209799"/>
            <a:ext cx="3613792" cy="3222625"/>
          </a:xfrm>
          <a:prstGeom prst="rect">
            <a:avLst/>
          </a:prstGeom>
          <a:noFill/>
          <a:ln>
            <a:noFill/>
          </a:ln>
        </p:spPr>
        <p:txBody>
          <a:bodyPr spcFirstLastPara="1" wrap="square" lIns="91425" tIns="45700" rIns="91425" bIns="45700" anchor="t" anchorCtr="0">
            <a:normAutofit/>
          </a:bodyPr>
          <a:lstStyle>
            <a:lvl1pPr marL="457200" lvl="0" indent="-228600" algn="ctr">
              <a:spcBef>
                <a:spcPts val="2400"/>
              </a:spcBef>
              <a:spcAft>
                <a:spcPts val="0"/>
              </a:spcAft>
              <a:buSzPts val="1800"/>
              <a:buNone/>
              <a:defRPr sz="1800" b="0">
                <a:solidFill>
                  <a:schemeClr val="dk2"/>
                </a:solidFill>
                <a:latin typeface="Candara"/>
                <a:ea typeface="Candara"/>
                <a:cs typeface="Candara"/>
                <a:sym typeface="Candara"/>
              </a:defRPr>
            </a:lvl1pPr>
            <a:lvl2pPr marL="914400" lvl="1" indent="-228600" algn="l">
              <a:spcBef>
                <a:spcPts val="600"/>
              </a:spcBef>
              <a:spcAft>
                <a:spcPts val="0"/>
              </a:spcAft>
              <a:buSzPts val="1200"/>
              <a:buNone/>
              <a:defRPr sz="1200"/>
            </a:lvl2pPr>
            <a:lvl3pPr marL="1371600" lvl="2" indent="-228600" algn="l">
              <a:spcBef>
                <a:spcPts val="600"/>
              </a:spcBef>
              <a:spcAft>
                <a:spcPts val="0"/>
              </a:spcAft>
              <a:buSzPts val="1000"/>
              <a:buNone/>
              <a:defRPr sz="1000"/>
            </a:lvl3pPr>
            <a:lvl4pPr marL="1828800" lvl="3" indent="-228600" algn="l">
              <a:spcBef>
                <a:spcPts val="600"/>
              </a:spcBef>
              <a:spcAft>
                <a:spcPts val="0"/>
              </a:spcAft>
              <a:buSzPts val="900"/>
              <a:buNone/>
              <a:defRPr sz="900"/>
            </a:lvl4pPr>
            <a:lvl5pPr marL="2286000" lvl="4" indent="-228600" algn="l">
              <a:spcBef>
                <a:spcPts val="600"/>
              </a:spcBef>
              <a:spcAft>
                <a:spcPts val="0"/>
              </a:spcAft>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55" name="Google Shape;155;p80"/>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80"/>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p80"/>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spcAft>
                <a:spcPts val="0"/>
              </a:spcAft>
              <a:buNone/>
              <a:defRPr/>
            </a:lvl1pPr>
            <a:lvl2pPr marL="0" lvl="1" indent="0" algn="ctr">
              <a:spcBef>
                <a:spcPts val="0"/>
              </a:spcBef>
              <a:spcAft>
                <a:spcPts val="0"/>
              </a:spcAft>
              <a:buNone/>
              <a:defRPr/>
            </a:lvl2pPr>
            <a:lvl3pPr marL="0" lvl="2" indent="0" algn="ctr">
              <a:spcBef>
                <a:spcPts val="0"/>
              </a:spcBef>
              <a:spcAft>
                <a:spcPts val="0"/>
              </a:spcAft>
              <a:buNone/>
              <a:defRPr/>
            </a:lvl3pPr>
            <a:lvl4pPr marL="0" lvl="3" indent="0" algn="ctr">
              <a:spcBef>
                <a:spcPts val="0"/>
              </a:spcBef>
              <a:spcAft>
                <a:spcPts val="0"/>
              </a:spcAft>
              <a:buNone/>
              <a:defRPr/>
            </a:lvl4pPr>
            <a:lvl5pPr marL="0" lvl="4" indent="0" algn="ctr">
              <a:spcBef>
                <a:spcPts val="0"/>
              </a:spcBef>
              <a:spcAft>
                <a:spcPts val="0"/>
              </a:spcAft>
              <a:buNone/>
              <a:defRPr/>
            </a:lvl5pPr>
            <a:lvl6pPr marL="0" lvl="5" indent="0" algn="ctr">
              <a:spcBef>
                <a:spcPts val="0"/>
              </a:spcBef>
              <a:spcAft>
                <a:spcPts val="0"/>
              </a:spcAft>
              <a:buNone/>
              <a:defRPr/>
            </a:lvl6pPr>
            <a:lvl7pPr marL="0" lvl="6" indent="0" algn="ctr">
              <a:spcBef>
                <a:spcPts val="0"/>
              </a:spcBef>
              <a:spcAft>
                <a:spcPts val="0"/>
              </a:spcAft>
              <a:buNone/>
              <a:defRPr/>
            </a:lvl7pPr>
            <a:lvl8pPr marL="0" lvl="7" indent="0" algn="ctr">
              <a:spcBef>
                <a:spcPts val="0"/>
              </a:spcBef>
              <a:spcAft>
                <a:spcPts val="0"/>
              </a:spcAft>
              <a:buNone/>
              <a:defRPr/>
            </a:lvl8pPr>
            <a:lvl9pPr marL="0" lvl="8" indent="0" algn="ctr">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Alt.">
  <p:cSld name="Picture with Caption, Alt.">
    <p:spTree>
      <p:nvGrpSpPr>
        <p:cNvPr id="1" name="Shape 158"/>
        <p:cNvGrpSpPr/>
        <p:nvPr/>
      </p:nvGrpSpPr>
      <p:grpSpPr>
        <a:xfrm>
          <a:off x="0" y="0"/>
          <a:ext cx="0" cy="0"/>
          <a:chOff x="0" y="0"/>
          <a:chExt cx="0" cy="0"/>
        </a:xfrm>
      </p:grpSpPr>
      <p:grpSp>
        <p:nvGrpSpPr>
          <p:cNvPr id="159" name="Google Shape;159;p81"/>
          <p:cNvGrpSpPr/>
          <p:nvPr/>
        </p:nvGrpSpPr>
        <p:grpSpPr>
          <a:xfrm>
            <a:off x="4267200" y="0"/>
            <a:ext cx="4876800" cy="6858000"/>
            <a:chOff x="4267200" y="0"/>
            <a:chExt cx="4876800" cy="6858000"/>
          </a:xfrm>
        </p:grpSpPr>
        <p:pic>
          <p:nvPicPr>
            <p:cNvPr id="160" name="Google Shape;160;p81" descr="Overlay-Blank.jpg"/>
            <p:cNvPicPr preferRelativeResize="0"/>
            <p:nvPr/>
          </p:nvPicPr>
          <p:blipFill rotWithShape="1">
            <a:blip r:embed="rId2">
              <a:alphaModFix/>
            </a:blip>
            <a:srcRect l="4302" r="46874"/>
            <a:stretch/>
          </p:blipFill>
          <p:spPr>
            <a:xfrm>
              <a:off x="4495800" y="0"/>
              <a:ext cx="4648200" cy="6858000"/>
            </a:xfrm>
            <a:prstGeom prst="rect">
              <a:avLst/>
            </a:prstGeom>
            <a:noFill/>
            <a:ln>
              <a:noFill/>
            </a:ln>
          </p:spPr>
        </p:pic>
        <p:pic>
          <p:nvPicPr>
            <p:cNvPr id="161" name="Google Shape;161;p81" descr="Overlay-VerticalBridge.jpg"/>
            <p:cNvPicPr preferRelativeResize="0"/>
            <p:nvPr/>
          </p:nvPicPr>
          <p:blipFill rotWithShape="1">
            <a:blip r:embed="rId3">
              <a:alphaModFix/>
            </a:blip>
            <a:srcRect/>
            <a:stretch/>
          </p:blipFill>
          <p:spPr>
            <a:xfrm flipH="1">
              <a:off x="4267200" y="0"/>
              <a:ext cx="267891" cy="6858000"/>
            </a:xfrm>
            <a:prstGeom prst="rect">
              <a:avLst/>
            </a:prstGeom>
            <a:noFill/>
            <a:ln>
              <a:noFill/>
            </a:ln>
          </p:spPr>
        </p:pic>
      </p:grpSp>
      <p:sp>
        <p:nvSpPr>
          <p:cNvPr id="162" name="Google Shape;162;p81"/>
          <p:cNvSpPr txBox="1">
            <a:spLocks noGrp="1"/>
          </p:cNvSpPr>
          <p:nvPr>
            <p:ph type="title"/>
          </p:nvPr>
        </p:nvSpPr>
        <p:spPr>
          <a:xfrm>
            <a:off x="381000" y="609600"/>
            <a:ext cx="3612822" cy="1536192"/>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2"/>
              </a:buClr>
              <a:buSzPts val="3600"/>
              <a:buFont typeface="Candara"/>
              <a:buNone/>
              <a:defRPr sz="3600" b="0">
                <a:solidFill>
                  <a:schemeClr val="dk2"/>
                </a:solidFill>
                <a:latin typeface="Candara"/>
                <a:ea typeface="Candara"/>
                <a:cs typeface="Candara"/>
                <a:sym typeface="Canda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3" name="Google Shape;163;p81"/>
          <p:cNvSpPr>
            <a:spLocks noGrp="1"/>
          </p:cNvSpPr>
          <p:nvPr>
            <p:ph type="pic" idx="2"/>
          </p:nvPr>
        </p:nvSpPr>
        <p:spPr>
          <a:xfrm>
            <a:off x="4873625" y="381000"/>
            <a:ext cx="3813175" cy="5697538"/>
          </a:xfrm>
          <a:prstGeom prst="rect">
            <a:avLst/>
          </a:prstGeom>
          <a:solidFill>
            <a:srgbClr val="D8D8D8"/>
          </a:solidFill>
          <a:ln>
            <a:noFill/>
          </a:ln>
        </p:spPr>
      </p:sp>
      <p:sp>
        <p:nvSpPr>
          <p:cNvPr id="164" name="Google Shape;164;p81"/>
          <p:cNvSpPr txBox="1">
            <a:spLocks noGrp="1"/>
          </p:cNvSpPr>
          <p:nvPr>
            <p:ph type="body" idx="1"/>
          </p:nvPr>
        </p:nvSpPr>
        <p:spPr>
          <a:xfrm>
            <a:off x="379984" y="2209799"/>
            <a:ext cx="3613792" cy="3222625"/>
          </a:xfrm>
          <a:prstGeom prst="rect">
            <a:avLst/>
          </a:prstGeom>
          <a:noFill/>
          <a:ln>
            <a:noFill/>
          </a:ln>
        </p:spPr>
        <p:txBody>
          <a:bodyPr spcFirstLastPara="1" wrap="square" lIns="91425" tIns="45700" rIns="91425" bIns="45700" anchor="t" anchorCtr="0">
            <a:normAutofit/>
          </a:bodyPr>
          <a:lstStyle>
            <a:lvl1pPr marL="457200" lvl="0" indent="-228600" algn="ctr">
              <a:spcBef>
                <a:spcPts val="2400"/>
              </a:spcBef>
              <a:spcAft>
                <a:spcPts val="0"/>
              </a:spcAft>
              <a:buSzPts val="1800"/>
              <a:buNone/>
              <a:defRPr sz="1800" b="0">
                <a:solidFill>
                  <a:schemeClr val="dk2"/>
                </a:solidFill>
                <a:latin typeface="Candara"/>
                <a:ea typeface="Candara"/>
                <a:cs typeface="Candara"/>
                <a:sym typeface="Candara"/>
              </a:defRPr>
            </a:lvl1pPr>
            <a:lvl2pPr marL="914400" lvl="1" indent="-228600" algn="l">
              <a:spcBef>
                <a:spcPts val="600"/>
              </a:spcBef>
              <a:spcAft>
                <a:spcPts val="0"/>
              </a:spcAft>
              <a:buSzPts val="1200"/>
              <a:buNone/>
              <a:defRPr sz="1200"/>
            </a:lvl2pPr>
            <a:lvl3pPr marL="1371600" lvl="2" indent="-228600" algn="l">
              <a:spcBef>
                <a:spcPts val="600"/>
              </a:spcBef>
              <a:spcAft>
                <a:spcPts val="0"/>
              </a:spcAft>
              <a:buSzPts val="1000"/>
              <a:buNone/>
              <a:defRPr sz="1000"/>
            </a:lvl3pPr>
            <a:lvl4pPr marL="1828800" lvl="3" indent="-228600" algn="l">
              <a:spcBef>
                <a:spcPts val="600"/>
              </a:spcBef>
              <a:spcAft>
                <a:spcPts val="0"/>
              </a:spcAft>
              <a:buSzPts val="900"/>
              <a:buNone/>
              <a:defRPr sz="900"/>
            </a:lvl4pPr>
            <a:lvl5pPr marL="2286000" lvl="4" indent="-228600" algn="l">
              <a:spcBef>
                <a:spcPts val="600"/>
              </a:spcBef>
              <a:spcAft>
                <a:spcPts val="0"/>
              </a:spcAft>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65" name="Google Shape;165;p81"/>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6" name="Google Shape;166;p81"/>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81"/>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spcAft>
                <a:spcPts val="0"/>
              </a:spcAft>
              <a:buNone/>
              <a:defRPr/>
            </a:lvl1pPr>
            <a:lvl2pPr marL="0" lvl="1" indent="0" algn="ctr">
              <a:spcBef>
                <a:spcPts val="0"/>
              </a:spcBef>
              <a:spcAft>
                <a:spcPts val="0"/>
              </a:spcAft>
              <a:buNone/>
              <a:defRPr/>
            </a:lvl2pPr>
            <a:lvl3pPr marL="0" lvl="2" indent="0" algn="ctr">
              <a:spcBef>
                <a:spcPts val="0"/>
              </a:spcBef>
              <a:spcAft>
                <a:spcPts val="0"/>
              </a:spcAft>
              <a:buNone/>
              <a:defRPr/>
            </a:lvl3pPr>
            <a:lvl4pPr marL="0" lvl="3" indent="0" algn="ctr">
              <a:spcBef>
                <a:spcPts val="0"/>
              </a:spcBef>
              <a:spcAft>
                <a:spcPts val="0"/>
              </a:spcAft>
              <a:buNone/>
              <a:defRPr/>
            </a:lvl4pPr>
            <a:lvl5pPr marL="0" lvl="4" indent="0" algn="ctr">
              <a:spcBef>
                <a:spcPts val="0"/>
              </a:spcBef>
              <a:spcAft>
                <a:spcPts val="0"/>
              </a:spcAft>
              <a:buNone/>
              <a:defRPr/>
            </a:lvl5pPr>
            <a:lvl6pPr marL="0" lvl="5" indent="0" algn="ctr">
              <a:spcBef>
                <a:spcPts val="0"/>
              </a:spcBef>
              <a:spcAft>
                <a:spcPts val="0"/>
              </a:spcAft>
              <a:buNone/>
              <a:defRPr/>
            </a:lvl6pPr>
            <a:lvl7pPr marL="0" lvl="6" indent="0" algn="ctr">
              <a:spcBef>
                <a:spcPts val="0"/>
              </a:spcBef>
              <a:spcAft>
                <a:spcPts val="0"/>
              </a:spcAft>
              <a:buNone/>
              <a:defRPr/>
            </a:lvl7pPr>
            <a:lvl8pPr marL="0" lvl="7" indent="0" algn="ctr">
              <a:spcBef>
                <a:spcPts val="0"/>
              </a:spcBef>
              <a:spcAft>
                <a:spcPts val="0"/>
              </a:spcAft>
              <a:buNone/>
              <a:defRPr/>
            </a:lvl8pPr>
            <a:lvl9pPr marL="0" lvl="8" indent="0" algn="ctr">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8"/>
        <p:cNvGrpSpPr/>
        <p:nvPr/>
      </p:nvGrpSpPr>
      <p:grpSpPr>
        <a:xfrm>
          <a:off x="0" y="0"/>
          <a:ext cx="0" cy="0"/>
          <a:chOff x="0" y="0"/>
          <a:chExt cx="0" cy="0"/>
        </a:xfrm>
      </p:grpSpPr>
      <p:grpSp>
        <p:nvGrpSpPr>
          <p:cNvPr id="169" name="Google Shape;169;p82"/>
          <p:cNvGrpSpPr/>
          <p:nvPr/>
        </p:nvGrpSpPr>
        <p:grpSpPr>
          <a:xfrm>
            <a:off x="0" y="1372650"/>
            <a:ext cx="9144000" cy="5485350"/>
            <a:chOff x="0" y="1372650"/>
            <a:chExt cx="9144000" cy="5485350"/>
          </a:xfrm>
        </p:grpSpPr>
        <p:pic>
          <p:nvPicPr>
            <p:cNvPr id="170" name="Google Shape;170;p82" descr="Overlay-Blank.jpg"/>
            <p:cNvPicPr preferRelativeResize="0"/>
            <p:nvPr/>
          </p:nvPicPr>
          <p:blipFill rotWithShape="1">
            <a:blip r:embed="rId2">
              <a:alphaModFix/>
            </a:blip>
            <a:srcRect t="23333"/>
            <a:stretch/>
          </p:blipFill>
          <p:spPr>
            <a:xfrm>
              <a:off x="0" y="1600200"/>
              <a:ext cx="9144000" cy="5257800"/>
            </a:xfrm>
            <a:prstGeom prst="rect">
              <a:avLst/>
            </a:prstGeom>
            <a:noFill/>
            <a:ln>
              <a:noFill/>
            </a:ln>
          </p:spPr>
        </p:pic>
        <p:pic>
          <p:nvPicPr>
            <p:cNvPr id="171" name="Google Shape;171;p82" descr="Overlay-HorizontalBridge.jpg"/>
            <p:cNvPicPr preferRelativeResize="0"/>
            <p:nvPr/>
          </p:nvPicPr>
          <p:blipFill rotWithShape="1">
            <a:blip r:embed="rId3">
              <a:alphaModFix/>
            </a:blip>
            <a:srcRect/>
            <a:stretch/>
          </p:blipFill>
          <p:spPr>
            <a:xfrm>
              <a:off x="0" y="1372650"/>
              <a:ext cx="9144000" cy="267891"/>
            </a:xfrm>
            <a:prstGeom prst="rect">
              <a:avLst/>
            </a:prstGeom>
            <a:noFill/>
            <a:ln>
              <a:noFill/>
            </a:ln>
          </p:spPr>
        </p:pic>
      </p:grpSp>
      <p:sp>
        <p:nvSpPr>
          <p:cNvPr id="172" name="Google Shape;172;p82"/>
          <p:cNvSpPr txBox="1">
            <a:spLocks noGrp="1"/>
          </p:cNvSpPr>
          <p:nvPr>
            <p:ph type="title"/>
          </p:nvPr>
        </p:nvSpPr>
        <p:spPr>
          <a:xfrm>
            <a:off x="792162" y="40341"/>
            <a:ext cx="7570787" cy="1411941"/>
          </a:xfrm>
          <a:prstGeom prst="rect">
            <a:avLst/>
          </a:prstGeom>
          <a:noFill/>
          <a:ln>
            <a:noFill/>
          </a:ln>
        </p:spPr>
        <p:txBody>
          <a:bodyPr spcFirstLastPara="1" wrap="square" lIns="91425" tIns="45700" rIns="91425" bIns="45700" anchor="ctr" anchorCtr="0">
            <a:noAutofit/>
          </a:bodyPr>
          <a:lstStyle>
            <a:lvl1pPr lvl="0" algn="ctr">
              <a:lnSpc>
                <a:spcPct val="333333"/>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3" name="Google Shape;173;p82"/>
          <p:cNvSpPr txBox="1">
            <a:spLocks noGrp="1"/>
          </p:cNvSpPr>
          <p:nvPr>
            <p:ph type="body" idx="1"/>
          </p:nvPr>
        </p:nvSpPr>
        <p:spPr>
          <a:xfrm rot="5400000">
            <a:off x="2432750" y="120977"/>
            <a:ext cx="4289611" cy="7570787"/>
          </a:xfrm>
          <a:prstGeom prst="rect">
            <a:avLst/>
          </a:prstGeom>
          <a:noFill/>
          <a:ln>
            <a:noFill/>
          </a:ln>
        </p:spPr>
        <p:txBody>
          <a:bodyPr spcFirstLastPara="1" wrap="square" lIns="91425" tIns="45700" rIns="91425" bIns="45700" anchor="t" anchorCtr="0">
            <a:normAutofit/>
          </a:bodyPr>
          <a:lstStyle>
            <a:lvl1pPr marL="457200" lvl="0" indent="-342900" algn="l">
              <a:spcBef>
                <a:spcPts val="240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74" name="Google Shape;174;p82"/>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5" name="Google Shape;175;p82"/>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6" name="Google Shape;176;p82"/>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spcAft>
                <a:spcPts val="0"/>
              </a:spcAft>
              <a:buNone/>
              <a:defRPr/>
            </a:lvl1pPr>
            <a:lvl2pPr marL="0" lvl="1" indent="0" algn="ctr">
              <a:spcBef>
                <a:spcPts val="0"/>
              </a:spcBef>
              <a:spcAft>
                <a:spcPts val="0"/>
              </a:spcAft>
              <a:buNone/>
              <a:defRPr/>
            </a:lvl2pPr>
            <a:lvl3pPr marL="0" lvl="2" indent="0" algn="ctr">
              <a:spcBef>
                <a:spcPts val="0"/>
              </a:spcBef>
              <a:spcAft>
                <a:spcPts val="0"/>
              </a:spcAft>
              <a:buNone/>
              <a:defRPr/>
            </a:lvl3pPr>
            <a:lvl4pPr marL="0" lvl="3" indent="0" algn="ctr">
              <a:spcBef>
                <a:spcPts val="0"/>
              </a:spcBef>
              <a:spcAft>
                <a:spcPts val="0"/>
              </a:spcAft>
              <a:buNone/>
              <a:defRPr/>
            </a:lvl4pPr>
            <a:lvl5pPr marL="0" lvl="4" indent="0" algn="ctr">
              <a:spcBef>
                <a:spcPts val="0"/>
              </a:spcBef>
              <a:spcAft>
                <a:spcPts val="0"/>
              </a:spcAft>
              <a:buNone/>
              <a:defRPr/>
            </a:lvl5pPr>
            <a:lvl6pPr marL="0" lvl="5" indent="0" algn="ctr">
              <a:spcBef>
                <a:spcPts val="0"/>
              </a:spcBef>
              <a:spcAft>
                <a:spcPts val="0"/>
              </a:spcAft>
              <a:buNone/>
              <a:defRPr/>
            </a:lvl6pPr>
            <a:lvl7pPr marL="0" lvl="6" indent="0" algn="ctr">
              <a:spcBef>
                <a:spcPts val="0"/>
              </a:spcBef>
              <a:spcAft>
                <a:spcPts val="0"/>
              </a:spcAft>
              <a:buNone/>
              <a:defRPr/>
            </a:lvl7pPr>
            <a:lvl8pPr marL="0" lvl="7" indent="0" algn="ctr">
              <a:spcBef>
                <a:spcPts val="0"/>
              </a:spcBef>
              <a:spcAft>
                <a:spcPts val="0"/>
              </a:spcAft>
              <a:buNone/>
              <a:defRPr/>
            </a:lvl8pPr>
            <a:lvl9pPr marL="0" lvl="8" indent="0" algn="ctr">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7"/>
        <p:cNvGrpSpPr/>
        <p:nvPr/>
      </p:nvGrpSpPr>
      <p:grpSpPr>
        <a:xfrm>
          <a:off x="0" y="0"/>
          <a:ext cx="0" cy="0"/>
          <a:chOff x="0" y="0"/>
          <a:chExt cx="0" cy="0"/>
        </a:xfrm>
      </p:grpSpPr>
      <p:grpSp>
        <p:nvGrpSpPr>
          <p:cNvPr id="178" name="Google Shape;178;p83"/>
          <p:cNvGrpSpPr/>
          <p:nvPr/>
        </p:nvGrpSpPr>
        <p:grpSpPr>
          <a:xfrm>
            <a:off x="0" y="0"/>
            <a:ext cx="7696200" cy="6858000"/>
            <a:chOff x="0" y="0"/>
            <a:chExt cx="7696200" cy="6858000"/>
          </a:xfrm>
        </p:grpSpPr>
        <p:pic>
          <p:nvPicPr>
            <p:cNvPr id="179" name="Google Shape;179;p83" descr="Overlay-Blank.jpg"/>
            <p:cNvPicPr preferRelativeResize="0"/>
            <p:nvPr/>
          </p:nvPicPr>
          <p:blipFill rotWithShape="1">
            <a:blip r:embed="rId2">
              <a:alphaModFix/>
            </a:blip>
            <a:srcRect l="1471" r="16862"/>
            <a:stretch/>
          </p:blipFill>
          <p:spPr>
            <a:xfrm>
              <a:off x="0" y="0"/>
              <a:ext cx="7467600" cy="6858000"/>
            </a:xfrm>
            <a:prstGeom prst="rect">
              <a:avLst/>
            </a:prstGeom>
            <a:noFill/>
            <a:ln>
              <a:noFill/>
            </a:ln>
          </p:spPr>
        </p:pic>
        <p:pic>
          <p:nvPicPr>
            <p:cNvPr id="180" name="Google Shape;180;p83" descr="Overlay-VerticalBridge.jpg"/>
            <p:cNvPicPr preferRelativeResize="0"/>
            <p:nvPr/>
          </p:nvPicPr>
          <p:blipFill rotWithShape="1">
            <a:blip r:embed="rId3">
              <a:alphaModFix/>
            </a:blip>
            <a:srcRect/>
            <a:stretch/>
          </p:blipFill>
          <p:spPr>
            <a:xfrm>
              <a:off x="7428309" y="0"/>
              <a:ext cx="267891" cy="6858000"/>
            </a:xfrm>
            <a:prstGeom prst="rect">
              <a:avLst/>
            </a:prstGeom>
            <a:noFill/>
            <a:ln>
              <a:noFill/>
            </a:ln>
          </p:spPr>
        </p:pic>
      </p:grpSp>
      <p:sp>
        <p:nvSpPr>
          <p:cNvPr id="181" name="Google Shape;181;p83"/>
          <p:cNvSpPr txBox="1">
            <a:spLocks noGrp="1"/>
          </p:cNvSpPr>
          <p:nvPr>
            <p:ph type="title"/>
          </p:nvPr>
        </p:nvSpPr>
        <p:spPr>
          <a:xfrm rot="5400000">
            <a:off x="5495131" y="2505870"/>
            <a:ext cx="5697538" cy="1447800"/>
          </a:xfrm>
          <a:prstGeom prst="rect">
            <a:avLst/>
          </a:prstGeom>
          <a:noFill/>
          <a:ln>
            <a:noFill/>
          </a:ln>
        </p:spPr>
        <p:txBody>
          <a:bodyPr spcFirstLastPara="1" wrap="square" lIns="91425" tIns="45700" rIns="91425" bIns="45700" anchor="ctr" anchorCtr="0">
            <a:noAutofit/>
          </a:bodyPr>
          <a:lstStyle>
            <a:lvl1pPr lvl="0" algn="ctr">
              <a:lnSpc>
                <a:spcPct val="333333"/>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2" name="Google Shape;182;p83"/>
          <p:cNvSpPr txBox="1">
            <a:spLocks noGrp="1"/>
          </p:cNvSpPr>
          <p:nvPr>
            <p:ph type="body" idx="1"/>
          </p:nvPr>
        </p:nvSpPr>
        <p:spPr>
          <a:xfrm rot="5400000">
            <a:off x="885032" y="-123030"/>
            <a:ext cx="5697537" cy="6705600"/>
          </a:xfrm>
          <a:prstGeom prst="rect">
            <a:avLst/>
          </a:prstGeom>
          <a:noFill/>
          <a:ln>
            <a:noFill/>
          </a:ln>
        </p:spPr>
        <p:txBody>
          <a:bodyPr spcFirstLastPara="1" wrap="square" lIns="91425" tIns="45700" rIns="91425" bIns="45700" anchor="t" anchorCtr="0">
            <a:normAutofit/>
          </a:bodyPr>
          <a:lstStyle>
            <a:lvl1pPr marL="457200" lvl="0" indent="-342900" algn="l">
              <a:spcBef>
                <a:spcPts val="240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3" name="Google Shape;183;p83"/>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4" name="Google Shape;184;p83"/>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5" name="Google Shape;185;p83"/>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spcAft>
                <a:spcPts val="0"/>
              </a:spcAft>
              <a:buNone/>
              <a:defRPr/>
            </a:lvl1pPr>
            <a:lvl2pPr marL="0" lvl="1" indent="0" algn="ctr">
              <a:spcBef>
                <a:spcPts val="0"/>
              </a:spcBef>
              <a:spcAft>
                <a:spcPts val="0"/>
              </a:spcAft>
              <a:buNone/>
              <a:defRPr/>
            </a:lvl2pPr>
            <a:lvl3pPr marL="0" lvl="2" indent="0" algn="ctr">
              <a:spcBef>
                <a:spcPts val="0"/>
              </a:spcBef>
              <a:spcAft>
                <a:spcPts val="0"/>
              </a:spcAft>
              <a:buNone/>
              <a:defRPr/>
            </a:lvl3pPr>
            <a:lvl4pPr marL="0" lvl="3" indent="0" algn="ctr">
              <a:spcBef>
                <a:spcPts val="0"/>
              </a:spcBef>
              <a:spcAft>
                <a:spcPts val="0"/>
              </a:spcAft>
              <a:buNone/>
              <a:defRPr/>
            </a:lvl4pPr>
            <a:lvl5pPr marL="0" lvl="4" indent="0" algn="ctr">
              <a:spcBef>
                <a:spcPts val="0"/>
              </a:spcBef>
              <a:spcAft>
                <a:spcPts val="0"/>
              </a:spcAft>
              <a:buNone/>
              <a:defRPr/>
            </a:lvl5pPr>
            <a:lvl6pPr marL="0" lvl="5" indent="0" algn="ctr">
              <a:spcBef>
                <a:spcPts val="0"/>
              </a:spcBef>
              <a:spcAft>
                <a:spcPts val="0"/>
              </a:spcAft>
              <a:buNone/>
              <a:defRPr/>
            </a:lvl6pPr>
            <a:lvl7pPr marL="0" lvl="6" indent="0" algn="ctr">
              <a:spcBef>
                <a:spcPts val="0"/>
              </a:spcBef>
              <a:spcAft>
                <a:spcPts val="0"/>
              </a:spcAft>
              <a:buNone/>
              <a:defRPr/>
            </a:lvl7pPr>
            <a:lvl8pPr marL="0" lvl="7" indent="0" algn="ctr">
              <a:spcBef>
                <a:spcPts val="0"/>
              </a:spcBef>
              <a:spcAft>
                <a:spcPts val="0"/>
              </a:spcAft>
              <a:buNone/>
              <a:defRPr/>
            </a:lvl8pPr>
            <a:lvl9pPr marL="0" lvl="8" indent="0" algn="ctr">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sz="3600"/>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smtClean="0"/>
              <a:t>Click to edit Master subtitle style</a:t>
            </a:r>
            <a:endParaRPr lang="en-US" dirty="0"/>
          </a:p>
        </p:txBody>
      </p:sp>
    </p:spTree>
    <p:extLst>
      <p:ext uri="{BB962C8B-B14F-4D97-AF65-F5344CB8AC3E}">
        <p14:creationId xmlns:p14="http://schemas.microsoft.com/office/powerpoint/2010/main" val="7194005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1064266"/>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4511754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25110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06449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0568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grpSp>
        <p:nvGrpSpPr>
          <p:cNvPr id="67" name="Google Shape;67;p67"/>
          <p:cNvGrpSpPr/>
          <p:nvPr/>
        </p:nvGrpSpPr>
        <p:grpSpPr>
          <a:xfrm>
            <a:off x="0" y="1372650"/>
            <a:ext cx="9144000" cy="5485350"/>
            <a:chOff x="0" y="1372650"/>
            <a:chExt cx="9144000" cy="5485350"/>
          </a:xfrm>
        </p:grpSpPr>
        <p:pic>
          <p:nvPicPr>
            <p:cNvPr id="68" name="Google Shape;68;p67" descr="Overlay-Blank.jpg"/>
            <p:cNvPicPr preferRelativeResize="0"/>
            <p:nvPr/>
          </p:nvPicPr>
          <p:blipFill rotWithShape="1">
            <a:blip r:embed="rId2">
              <a:alphaModFix/>
            </a:blip>
            <a:srcRect t="23333"/>
            <a:stretch/>
          </p:blipFill>
          <p:spPr>
            <a:xfrm>
              <a:off x="0" y="1600200"/>
              <a:ext cx="9144000" cy="5257800"/>
            </a:xfrm>
            <a:prstGeom prst="rect">
              <a:avLst/>
            </a:prstGeom>
            <a:noFill/>
            <a:ln>
              <a:noFill/>
            </a:ln>
          </p:spPr>
        </p:pic>
        <p:pic>
          <p:nvPicPr>
            <p:cNvPr id="69" name="Google Shape;69;p67" descr="Overlay-HorizontalBridge.jpg"/>
            <p:cNvPicPr preferRelativeResize="0"/>
            <p:nvPr/>
          </p:nvPicPr>
          <p:blipFill rotWithShape="1">
            <a:blip r:embed="rId3">
              <a:alphaModFix/>
            </a:blip>
            <a:srcRect/>
            <a:stretch/>
          </p:blipFill>
          <p:spPr>
            <a:xfrm>
              <a:off x="0" y="1372650"/>
              <a:ext cx="9144000" cy="267891"/>
            </a:xfrm>
            <a:prstGeom prst="rect">
              <a:avLst/>
            </a:prstGeom>
            <a:noFill/>
            <a:ln>
              <a:noFill/>
            </a:ln>
          </p:spPr>
        </p:pic>
      </p:grpSp>
      <p:sp>
        <p:nvSpPr>
          <p:cNvPr id="70" name="Google Shape;70;p67"/>
          <p:cNvSpPr txBox="1">
            <a:spLocks noGrp="1"/>
          </p:cNvSpPr>
          <p:nvPr>
            <p:ph type="title"/>
          </p:nvPr>
        </p:nvSpPr>
        <p:spPr>
          <a:xfrm>
            <a:off x="792162" y="40341"/>
            <a:ext cx="7570787" cy="1411941"/>
          </a:xfrm>
          <a:prstGeom prst="rect">
            <a:avLst/>
          </a:prstGeom>
          <a:noFill/>
          <a:ln>
            <a:noFill/>
          </a:ln>
        </p:spPr>
        <p:txBody>
          <a:bodyPr spcFirstLastPara="1" wrap="square" lIns="91425" tIns="45700" rIns="91425" bIns="45700" anchor="ctr" anchorCtr="0">
            <a:noAutofit/>
          </a:bodyPr>
          <a:lstStyle>
            <a:lvl1pPr lvl="0" algn="ctr">
              <a:lnSpc>
                <a:spcPct val="333333"/>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67"/>
          <p:cNvSpPr txBox="1">
            <a:spLocks noGrp="1"/>
          </p:cNvSpPr>
          <p:nvPr>
            <p:ph type="body" idx="1"/>
          </p:nvPr>
        </p:nvSpPr>
        <p:spPr>
          <a:xfrm>
            <a:off x="792162" y="1761565"/>
            <a:ext cx="7570787" cy="4289611"/>
          </a:xfrm>
          <a:prstGeom prst="rect">
            <a:avLst/>
          </a:prstGeom>
          <a:noFill/>
          <a:ln>
            <a:noFill/>
          </a:ln>
        </p:spPr>
        <p:txBody>
          <a:bodyPr spcFirstLastPara="1" wrap="square" lIns="91425" tIns="45700" rIns="91425" bIns="45700" anchor="t" anchorCtr="0">
            <a:normAutofit/>
          </a:bodyPr>
          <a:lstStyle>
            <a:lvl1pPr marL="457200" lvl="0" indent="-342900" algn="l">
              <a:spcBef>
                <a:spcPts val="240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2" name="Google Shape;72;p67"/>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67"/>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67"/>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spcAft>
                <a:spcPts val="0"/>
              </a:spcAft>
              <a:buNone/>
              <a:defRPr/>
            </a:lvl1pPr>
            <a:lvl2pPr marL="0" lvl="1" indent="0" algn="ctr">
              <a:spcBef>
                <a:spcPts val="0"/>
              </a:spcBef>
              <a:spcAft>
                <a:spcPts val="0"/>
              </a:spcAft>
              <a:buNone/>
              <a:defRPr/>
            </a:lvl2pPr>
            <a:lvl3pPr marL="0" lvl="2" indent="0" algn="ctr">
              <a:spcBef>
                <a:spcPts val="0"/>
              </a:spcBef>
              <a:spcAft>
                <a:spcPts val="0"/>
              </a:spcAft>
              <a:buNone/>
              <a:defRPr/>
            </a:lvl3pPr>
            <a:lvl4pPr marL="0" lvl="3" indent="0" algn="ctr">
              <a:spcBef>
                <a:spcPts val="0"/>
              </a:spcBef>
              <a:spcAft>
                <a:spcPts val="0"/>
              </a:spcAft>
              <a:buNone/>
              <a:defRPr/>
            </a:lvl4pPr>
            <a:lvl5pPr marL="0" lvl="4" indent="0" algn="ctr">
              <a:spcBef>
                <a:spcPts val="0"/>
              </a:spcBef>
              <a:spcAft>
                <a:spcPts val="0"/>
              </a:spcAft>
              <a:buNone/>
              <a:defRPr/>
            </a:lvl5pPr>
            <a:lvl6pPr marL="0" lvl="5" indent="0" algn="ctr">
              <a:spcBef>
                <a:spcPts val="0"/>
              </a:spcBef>
              <a:spcAft>
                <a:spcPts val="0"/>
              </a:spcAft>
              <a:buNone/>
              <a:defRPr/>
            </a:lvl6pPr>
            <a:lvl7pPr marL="0" lvl="6" indent="0" algn="ctr">
              <a:spcBef>
                <a:spcPts val="0"/>
              </a:spcBef>
              <a:spcAft>
                <a:spcPts val="0"/>
              </a:spcAft>
              <a:buNone/>
              <a:defRPr/>
            </a:lvl7pPr>
            <a:lvl8pPr marL="0" lvl="7" indent="0" algn="ctr">
              <a:spcBef>
                <a:spcPts val="0"/>
              </a:spcBef>
              <a:spcAft>
                <a:spcPts val="0"/>
              </a:spcAft>
              <a:buNone/>
              <a:defRPr/>
            </a:lvl8pPr>
            <a:lvl9pPr marL="0" lvl="8" indent="0" algn="ctr">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11240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348666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2488331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01886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234801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Title Slide with Picture">
    <p:bg>
      <p:bgRef idx="1002">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854200" y="3693645"/>
            <a:ext cx="5446713" cy="1470025"/>
          </a:xfrm>
        </p:spPr>
        <p:txBody>
          <a:bodyPr anchor="b"/>
          <a:lstStyle>
            <a:lvl1pPr>
              <a:lnSpc>
                <a:spcPts val="6800"/>
              </a:lnSpc>
              <a:defRPr sz="6500">
                <a:latin typeface="+mj-lt"/>
              </a:defRPr>
            </a:lvl1pPr>
          </a:lstStyle>
          <a:p>
            <a:r>
              <a:rPr lang="en-US" smtClean="0"/>
              <a:t>Click to edit Master title style</a:t>
            </a:r>
            <a:endParaRPr/>
          </a:p>
        </p:txBody>
      </p:sp>
      <p:sp>
        <p:nvSpPr>
          <p:cNvPr id="3" name="Subtitle 2"/>
          <p:cNvSpPr>
            <a:spLocks noGrp="1"/>
          </p:cNvSpPr>
          <p:nvPr>
            <p:ph type="subTitle" idx="1"/>
          </p:nvPr>
        </p:nvSpPr>
        <p:spPr>
          <a:xfrm>
            <a:off x="1854200" y="5204011"/>
            <a:ext cx="5446713" cy="851647"/>
          </a:xfrm>
        </p:spPr>
        <p:txBody>
          <a:bodyPr>
            <a:normAutofit/>
          </a:bodyPr>
          <a:lstStyle>
            <a:lvl1pPr marL="0" indent="0" algn="ctr">
              <a:spcBef>
                <a:spcPts val="300"/>
              </a:spcBef>
              <a:buNone/>
              <a:defRPr sz="1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14" name="Picture Placeholder 13"/>
          <p:cNvSpPr>
            <a:spLocks noGrp="1"/>
          </p:cNvSpPr>
          <p:nvPr>
            <p:ph type="pic" sz="quarter" idx="12"/>
          </p:nvPr>
        </p:nvSpPr>
        <p:spPr>
          <a:xfrm>
            <a:off x="3307977" y="950260"/>
            <a:ext cx="2528046" cy="2528046"/>
          </a:xfrm>
          <a:prstGeom prst="ellipse">
            <a:avLst/>
          </a:prstGeom>
          <a:solidFill>
            <a:schemeClr val="bg1">
              <a:lumMod val="85000"/>
            </a:schemeClr>
          </a:solidFill>
          <a:ln w="101600">
            <a:noFill/>
            <a:miter lim="800000"/>
          </a:ln>
          <a:effectLst>
            <a:innerShdw blurRad="762000">
              <a:schemeClr val="accent1">
                <a:alpha val="80000"/>
              </a:schemeClr>
            </a:innerShdw>
            <a:softEdge rad="317500"/>
          </a:effectLst>
        </p:spPr>
        <p:txBody>
          <a:bodyPr rtlCol="0">
            <a:normAutofit/>
          </a:bodyPr>
          <a:lstStyle>
            <a:lvl1pPr marL="0" indent="0" algn="ctr" defTabSz="914400" rtl="0" eaLnBrk="1" latinLnBrk="0" hangingPunct="1">
              <a:spcBef>
                <a:spcPts val="2400"/>
              </a:spcBef>
              <a:buClr>
                <a:schemeClr val="accent1">
                  <a:lumMod val="60000"/>
                  <a:lumOff val="40000"/>
                </a:schemeClr>
              </a:buClr>
              <a:buFont typeface="Candara" pitchFamily="34" charset="0"/>
              <a:buNone/>
              <a:defRPr sz="2400" kern="1200">
                <a:solidFill>
                  <a:schemeClr val="tx2"/>
                </a:solidFill>
                <a:latin typeface="+mn-lt"/>
                <a:ea typeface="+mn-ea"/>
                <a:cs typeface="+mn-cs"/>
              </a:defRPr>
            </a:lvl1pPr>
          </a:lstStyle>
          <a:p>
            <a:pPr lvl="0"/>
            <a:r>
              <a:rPr lang="en-US" noProof="0" smtClean="0"/>
              <a:t>Click icon to add picture</a:t>
            </a:r>
            <a:endParaRPr noProof="0" dirty="0"/>
          </a:p>
        </p:txBody>
      </p:sp>
      <p:sp>
        <p:nvSpPr>
          <p:cNvPr id="12" name="Date Placeholder 3"/>
          <p:cNvSpPr>
            <a:spLocks noGrp="1"/>
          </p:cNvSpPr>
          <p:nvPr>
            <p:ph type="dt" sz="half" idx="13"/>
          </p:nvPr>
        </p:nvSpPr>
        <p:spPr>
          <a:xfrm>
            <a:off x="5257800" y="6356350"/>
            <a:ext cx="2133600" cy="365125"/>
          </a:xfrm>
          <a:prstGeom prst="rect">
            <a:avLst/>
          </a:prstGeom>
        </p:spPr>
        <p:txBody>
          <a:bodyPr/>
          <a:lstStyle>
            <a:lvl1pPr>
              <a:defRPr dirty="0">
                <a:solidFill>
                  <a:schemeClr val="tx2"/>
                </a:solidFill>
              </a:defRPr>
            </a:lvl1pPr>
          </a:lstStyle>
          <a:p>
            <a:pPr>
              <a:defRPr/>
            </a:pPr>
            <a:endParaRPr lang="en-US"/>
          </a:p>
        </p:txBody>
      </p:sp>
      <p:sp>
        <p:nvSpPr>
          <p:cNvPr id="13" name="Footer Placeholder 4"/>
          <p:cNvSpPr>
            <a:spLocks noGrp="1"/>
          </p:cNvSpPr>
          <p:nvPr>
            <p:ph type="ftr" sz="quarter" idx="14"/>
          </p:nvPr>
        </p:nvSpPr>
        <p:spPr>
          <a:xfrm>
            <a:off x="1752600" y="6356350"/>
            <a:ext cx="2895600" cy="365125"/>
          </a:xfrm>
          <a:prstGeom prst="rect">
            <a:avLst/>
          </a:prstGeom>
        </p:spPr>
        <p:txBody>
          <a:bodyPr/>
          <a:lstStyle>
            <a:lvl1pPr>
              <a:defRPr dirty="0">
                <a:solidFill>
                  <a:schemeClr val="tx2"/>
                </a:solidFill>
              </a:defRPr>
            </a:lvl1pPr>
          </a:lstStyle>
          <a:p>
            <a:pPr>
              <a:defRPr/>
            </a:pPr>
            <a:endParaRPr 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75"/>
        <p:cNvGrpSpPr/>
        <p:nvPr/>
      </p:nvGrpSpPr>
      <p:grpSpPr>
        <a:xfrm>
          <a:off x="0" y="0"/>
          <a:ext cx="0" cy="0"/>
          <a:chOff x="0" y="0"/>
          <a:chExt cx="0" cy="0"/>
        </a:xfrm>
      </p:grpSpPr>
      <p:grpSp>
        <p:nvGrpSpPr>
          <p:cNvPr id="76" name="Google Shape;76;p73"/>
          <p:cNvGrpSpPr/>
          <p:nvPr/>
        </p:nvGrpSpPr>
        <p:grpSpPr>
          <a:xfrm>
            <a:off x="0" y="0"/>
            <a:ext cx="1581220" cy="6858000"/>
            <a:chOff x="134471" y="0"/>
            <a:chExt cx="1581220" cy="6858000"/>
          </a:xfrm>
        </p:grpSpPr>
        <p:pic>
          <p:nvPicPr>
            <p:cNvPr id="77" name="Google Shape;77;p73" descr="Overlay-Blank.jpg"/>
            <p:cNvPicPr preferRelativeResize="0"/>
            <p:nvPr/>
          </p:nvPicPr>
          <p:blipFill rotWithShape="1">
            <a:blip r:embed="rId3">
              <a:alphaModFix/>
            </a:blip>
            <a:srcRect l="1470" r="83676"/>
            <a:stretch/>
          </p:blipFill>
          <p:spPr>
            <a:xfrm>
              <a:off x="134471" y="0"/>
              <a:ext cx="1358153" cy="6858000"/>
            </a:xfrm>
            <a:prstGeom prst="rect">
              <a:avLst/>
            </a:prstGeom>
            <a:noFill/>
            <a:ln>
              <a:noFill/>
            </a:ln>
          </p:spPr>
        </p:pic>
        <p:pic>
          <p:nvPicPr>
            <p:cNvPr id="78" name="Google Shape;78;p73" descr="Overlay-VerticalBridge.jpg"/>
            <p:cNvPicPr preferRelativeResize="0"/>
            <p:nvPr/>
          </p:nvPicPr>
          <p:blipFill rotWithShape="1">
            <a:blip r:embed="rId4">
              <a:alphaModFix/>
            </a:blip>
            <a:srcRect/>
            <a:stretch/>
          </p:blipFill>
          <p:spPr>
            <a:xfrm>
              <a:off x="1447800" y="0"/>
              <a:ext cx="267891" cy="6858000"/>
            </a:xfrm>
            <a:prstGeom prst="rect">
              <a:avLst/>
            </a:prstGeom>
            <a:noFill/>
            <a:ln>
              <a:noFill/>
            </a:ln>
          </p:spPr>
        </p:pic>
      </p:grpSp>
      <p:grpSp>
        <p:nvGrpSpPr>
          <p:cNvPr id="79" name="Google Shape;79;p73"/>
          <p:cNvGrpSpPr/>
          <p:nvPr/>
        </p:nvGrpSpPr>
        <p:grpSpPr>
          <a:xfrm>
            <a:off x="7546266" y="0"/>
            <a:ext cx="1597734" cy="6858000"/>
            <a:chOff x="7413812" y="0"/>
            <a:chExt cx="1597734" cy="6858000"/>
          </a:xfrm>
        </p:grpSpPr>
        <p:pic>
          <p:nvPicPr>
            <p:cNvPr id="80" name="Google Shape;80;p73" descr="Overlay-Blank.jpg"/>
            <p:cNvPicPr preferRelativeResize="0"/>
            <p:nvPr/>
          </p:nvPicPr>
          <p:blipFill rotWithShape="1">
            <a:blip r:embed="rId3">
              <a:alphaModFix/>
            </a:blip>
            <a:srcRect r="85125"/>
            <a:stretch/>
          </p:blipFill>
          <p:spPr>
            <a:xfrm>
              <a:off x="7651376" y="0"/>
              <a:ext cx="1360170" cy="6858000"/>
            </a:xfrm>
            <a:prstGeom prst="rect">
              <a:avLst/>
            </a:prstGeom>
            <a:noFill/>
            <a:ln>
              <a:noFill/>
            </a:ln>
          </p:spPr>
        </p:pic>
        <p:pic>
          <p:nvPicPr>
            <p:cNvPr id="81" name="Google Shape;81;p73" descr="Overlay-VerticalBridge.jpg"/>
            <p:cNvPicPr preferRelativeResize="0"/>
            <p:nvPr/>
          </p:nvPicPr>
          <p:blipFill rotWithShape="1">
            <a:blip r:embed="rId4">
              <a:alphaModFix/>
            </a:blip>
            <a:srcRect/>
            <a:stretch/>
          </p:blipFill>
          <p:spPr>
            <a:xfrm flipH="1">
              <a:off x="7413812" y="0"/>
              <a:ext cx="267891" cy="6858000"/>
            </a:xfrm>
            <a:prstGeom prst="rect">
              <a:avLst/>
            </a:prstGeom>
            <a:noFill/>
            <a:ln>
              <a:noFill/>
            </a:ln>
          </p:spPr>
        </p:pic>
      </p:grpSp>
      <p:sp>
        <p:nvSpPr>
          <p:cNvPr id="82" name="Google Shape;82;p73"/>
          <p:cNvSpPr txBox="1">
            <a:spLocks noGrp="1"/>
          </p:cNvSpPr>
          <p:nvPr>
            <p:ph type="ctrTitle"/>
          </p:nvPr>
        </p:nvSpPr>
        <p:spPr>
          <a:xfrm>
            <a:off x="1854200" y="3693645"/>
            <a:ext cx="5446713" cy="1470025"/>
          </a:xfrm>
          <a:prstGeom prst="rect">
            <a:avLst/>
          </a:prstGeom>
          <a:noFill/>
          <a:ln>
            <a:noFill/>
          </a:ln>
        </p:spPr>
        <p:txBody>
          <a:bodyPr spcFirstLastPara="1" wrap="square" lIns="91425" tIns="45700" rIns="91425" bIns="45700" anchor="b" anchorCtr="0">
            <a:noAutofit/>
          </a:bodyPr>
          <a:lstStyle>
            <a:lvl1pPr lvl="0" algn="ctr">
              <a:lnSpc>
                <a:spcPct val="104615"/>
              </a:lnSpc>
              <a:spcBef>
                <a:spcPts val="0"/>
              </a:spcBef>
              <a:spcAft>
                <a:spcPts val="0"/>
              </a:spcAft>
              <a:buClr>
                <a:schemeClr val="dk2"/>
              </a:buClr>
              <a:buSzPts val="6500"/>
              <a:buFont typeface="Pacifico"/>
              <a:buNone/>
              <a:defRPr sz="6500">
                <a:latin typeface="Pacifico"/>
                <a:ea typeface="Pacifico"/>
                <a:cs typeface="Pacifico"/>
                <a:sym typeface="Pacific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73"/>
          <p:cNvSpPr txBox="1">
            <a:spLocks noGrp="1"/>
          </p:cNvSpPr>
          <p:nvPr>
            <p:ph type="subTitle" idx="1"/>
          </p:nvPr>
        </p:nvSpPr>
        <p:spPr>
          <a:xfrm>
            <a:off x="1854200" y="5204011"/>
            <a:ext cx="5446713" cy="851647"/>
          </a:xfrm>
          <a:prstGeom prst="rect">
            <a:avLst/>
          </a:prstGeom>
          <a:noFill/>
          <a:ln>
            <a:noFill/>
          </a:ln>
        </p:spPr>
        <p:txBody>
          <a:bodyPr spcFirstLastPara="1" wrap="square" lIns="91425" tIns="45700" rIns="91425" bIns="45700" anchor="t" anchorCtr="0">
            <a:normAutofit/>
          </a:bodyPr>
          <a:lstStyle>
            <a:lvl1pPr lvl="0" algn="ctr">
              <a:spcBef>
                <a:spcPts val="300"/>
              </a:spcBef>
              <a:spcAft>
                <a:spcPts val="0"/>
              </a:spcAft>
              <a:buSzPts val="1800"/>
              <a:buNone/>
              <a:defRPr sz="1800">
                <a:solidFill>
                  <a:schemeClr val="dk2"/>
                </a:solidFill>
              </a:defRPr>
            </a:lvl1pPr>
            <a:lvl2pPr lvl="1" algn="ctr">
              <a:spcBef>
                <a:spcPts val="600"/>
              </a:spcBef>
              <a:spcAft>
                <a:spcPts val="0"/>
              </a:spcAft>
              <a:buSzPts val="2600"/>
              <a:buNone/>
              <a:defRPr>
                <a:solidFill>
                  <a:srgbClr val="888888"/>
                </a:solidFill>
              </a:defRPr>
            </a:lvl2pPr>
            <a:lvl3pPr lvl="2" algn="ctr">
              <a:spcBef>
                <a:spcPts val="600"/>
              </a:spcBef>
              <a:spcAft>
                <a:spcPts val="0"/>
              </a:spcAft>
              <a:buSzPts val="2400"/>
              <a:buNone/>
              <a:defRPr>
                <a:solidFill>
                  <a:srgbClr val="888888"/>
                </a:solidFill>
              </a:defRPr>
            </a:lvl3pPr>
            <a:lvl4pPr lvl="3" algn="ctr">
              <a:spcBef>
                <a:spcPts val="600"/>
              </a:spcBef>
              <a:spcAft>
                <a:spcPts val="0"/>
              </a:spcAft>
              <a:buSzPts val="2200"/>
              <a:buNone/>
              <a:defRPr>
                <a:solidFill>
                  <a:srgbClr val="888888"/>
                </a:solidFill>
              </a:defRPr>
            </a:lvl4pPr>
            <a:lvl5pPr lvl="4" algn="ctr">
              <a:spcBef>
                <a:spcPts val="600"/>
              </a:spcBef>
              <a:spcAft>
                <a:spcPts val="0"/>
              </a:spcAft>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84" name="Google Shape;84;p73"/>
          <p:cNvSpPr txBox="1">
            <a:spLocks noGrp="1"/>
          </p:cNvSpPr>
          <p:nvPr>
            <p:ph type="dt" idx="10"/>
          </p:nvPr>
        </p:nvSpPr>
        <p:spPr>
          <a:xfrm>
            <a:off x="5257800"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73"/>
          <p:cNvSpPr txBox="1">
            <a:spLocks noGrp="1"/>
          </p:cNvSpPr>
          <p:nvPr>
            <p:ph type="ftr" idx="11"/>
          </p:nvPr>
        </p:nvSpPr>
        <p:spPr>
          <a:xfrm>
            <a:off x="1752600"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86" name="Google Shape;86;p73" descr="HR-Color.png"/>
          <p:cNvPicPr preferRelativeResize="0"/>
          <p:nvPr/>
        </p:nvPicPr>
        <p:blipFill rotWithShape="1">
          <a:blip r:embed="rId5">
            <a:alphaModFix/>
          </a:blip>
          <a:srcRect/>
          <a:stretch/>
        </p:blipFill>
        <p:spPr>
          <a:xfrm>
            <a:off x="1554480" y="4841209"/>
            <a:ext cx="6035040" cy="34039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with Picture">
  <p:cSld name="Title Slide with Picture">
    <p:bg>
      <p:bgPr>
        <a:blipFill>
          <a:blip r:embed="rId2">
            <a:alphaModFix/>
          </a:blip>
          <a:stretch>
            <a:fillRect/>
          </a:stretch>
        </a:blipFill>
        <a:effectLst/>
      </p:bgPr>
    </p:bg>
    <p:spTree>
      <p:nvGrpSpPr>
        <p:cNvPr id="1" name="Shape 87"/>
        <p:cNvGrpSpPr/>
        <p:nvPr/>
      </p:nvGrpSpPr>
      <p:grpSpPr>
        <a:xfrm>
          <a:off x="0" y="0"/>
          <a:ext cx="0" cy="0"/>
          <a:chOff x="0" y="0"/>
          <a:chExt cx="0" cy="0"/>
        </a:xfrm>
      </p:grpSpPr>
      <p:grpSp>
        <p:nvGrpSpPr>
          <p:cNvPr id="88" name="Google Shape;88;p74"/>
          <p:cNvGrpSpPr/>
          <p:nvPr/>
        </p:nvGrpSpPr>
        <p:grpSpPr>
          <a:xfrm>
            <a:off x="0" y="0"/>
            <a:ext cx="1581220" cy="6858000"/>
            <a:chOff x="134471" y="0"/>
            <a:chExt cx="1581220" cy="6858000"/>
          </a:xfrm>
        </p:grpSpPr>
        <p:pic>
          <p:nvPicPr>
            <p:cNvPr id="89" name="Google Shape;89;p74" descr="Overlay-Blank.jpg"/>
            <p:cNvPicPr preferRelativeResize="0"/>
            <p:nvPr/>
          </p:nvPicPr>
          <p:blipFill rotWithShape="1">
            <a:blip r:embed="rId3">
              <a:alphaModFix/>
            </a:blip>
            <a:srcRect l="1470" r="83676"/>
            <a:stretch/>
          </p:blipFill>
          <p:spPr>
            <a:xfrm>
              <a:off x="134471" y="0"/>
              <a:ext cx="1358153" cy="6858000"/>
            </a:xfrm>
            <a:prstGeom prst="rect">
              <a:avLst/>
            </a:prstGeom>
            <a:noFill/>
            <a:ln>
              <a:noFill/>
            </a:ln>
          </p:spPr>
        </p:pic>
        <p:pic>
          <p:nvPicPr>
            <p:cNvPr id="90" name="Google Shape;90;p74" descr="Overlay-VerticalBridge.jpg"/>
            <p:cNvPicPr preferRelativeResize="0"/>
            <p:nvPr/>
          </p:nvPicPr>
          <p:blipFill rotWithShape="1">
            <a:blip r:embed="rId4">
              <a:alphaModFix/>
            </a:blip>
            <a:srcRect/>
            <a:stretch/>
          </p:blipFill>
          <p:spPr>
            <a:xfrm>
              <a:off x="1447800" y="0"/>
              <a:ext cx="267891" cy="6858000"/>
            </a:xfrm>
            <a:prstGeom prst="rect">
              <a:avLst/>
            </a:prstGeom>
            <a:noFill/>
            <a:ln>
              <a:noFill/>
            </a:ln>
          </p:spPr>
        </p:pic>
      </p:grpSp>
      <p:grpSp>
        <p:nvGrpSpPr>
          <p:cNvPr id="91" name="Google Shape;91;p74"/>
          <p:cNvGrpSpPr/>
          <p:nvPr/>
        </p:nvGrpSpPr>
        <p:grpSpPr>
          <a:xfrm>
            <a:off x="7546266" y="0"/>
            <a:ext cx="1597734" cy="6858000"/>
            <a:chOff x="7413812" y="0"/>
            <a:chExt cx="1597734" cy="6858000"/>
          </a:xfrm>
        </p:grpSpPr>
        <p:pic>
          <p:nvPicPr>
            <p:cNvPr id="92" name="Google Shape;92;p74" descr="Overlay-Blank.jpg"/>
            <p:cNvPicPr preferRelativeResize="0"/>
            <p:nvPr/>
          </p:nvPicPr>
          <p:blipFill rotWithShape="1">
            <a:blip r:embed="rId3">
              <a:alphaModFix/>
            </a:blip>
            <a:srcRect r="85125"/>
            <a:stretch/>
          </p:blipFill>
          <p:spPr>
            <a:xfrm>
              <a:off x="7651376" y="0"/>
              <a:ext cx="1360170" cy="6858000"/>
            </a:xfrm>
            <a:prstGeom prst="rect">
              <a:avLst/>
            </a:prstGeom>
            <a:noFill/>
            <a:ln>
              <a:noFill/>
            </a:ln>
          </p:spPr>
        </p:pic>
        <p:pic>
          <p:nvPicPr>
            <p:cNvPr id="93" name="Google Shape;93;p74" descr="Overlay-VerticalBridge.jpg"/>
            <p:cNvPicPr preferRelativeResize="0"/>
            <p:nvPr/>
          </p:nvPicPr>
          <p:blipFill rotWithShape="1">
            <a:blip r:embed="rId4">
              <a:alphaModFix/>
            </a:blip>
            <a:srcRect/>
            <a:stretch/>
          </p:blipFill>
          <p:spPr>
            <a:xfrm flipH="1">
              <a:off x="7413812" y="0"/>
              <a:ext cx="267891" cy="6858000"/>
            </a:xfrm>
            <a:prstGeom prst="rect">
              <a:avLst/>
            </a:prstGeom>
            <a:noFill/>
            <a:ln>
              <a:noFill/>
            </a:ln>
          </p:spPr>
        </p:pic>
      </p:grpSp>
      <p:sp>
        <p:nvSpPr>
          <p:cNvPr id="94" name="Google Shape;94;p74"/>
          <p:cNvSpPr txBox="1">
            <a:spLocks noGrp="1"/>
          </p:cNvSpPr>
          <p:nvPr>
            <p:ph type="ctrTitle"/>
          </p:nvPr>
        </p:nvSpPr>
        <p:spPr>
          <a:xfrm>
            <a:off x="1854200" y="3693645"/>
            <a:ext cx="5446713" cy="1470025"/>
          </a:xfrm>
          <a:prstGeom prst="rect">
            <a:avLst/>
          </a:prstGeom>
          <a:noFill/>
          <a:ln>
            <a:noFill/>
          </a:ln>
        </p:spPr>
        <p:txBody>
          <a:bodyPr spcFirstLastPara="1" wrap="square" lIns="91425" tIns="45700" rIns="91425" bIns="45700" anchor="b" anchorCtr="0">
            <a:noAutofit/>
          </a:bodyPr>
          <a:lstStyle>
            <a:lvl1pPr lvl="0" algn="ctr">
              <a:lnSpc>
                <a:spcPct val="104615"/>
              </a:lnSpc>
              <a:spcBef>
                <a:spcPts val="0"/>
              </a:spcBef>
              <a:spcAft>
                <a:spcPts val="0"/>
              </a:spcAft>
              <a:buClr>
                <a:schemeClr val="dk2"/>
              </a:buClr>
              <a:buSzPts val="6500"/>
              <a:buFont typeface="Pacifico"/>
              <a:buNone/>
              <a:defRPr sz="6500">
                <a:latin typeface="Pacifico"/>
                <a:ea typeface="Pacifico"/>
                <a:cs typeface="Pacifico"/>
                <a:sym typeface="Pacific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5" name="Google Shape;95;p74"/>
          <p:cNvSpPr txBox="1">
            <a:spLocks noGrp="1"/>
          </p:cNvSpPr>
          <p:nvPr>
            <p:ph type="subTitle" idx="1"/>
          </p:nvPr>
        </p:nvSpPr>
        <p:spPr>
          <a:xfrm>
            <a:off x="1854200" y="5204011"/>
            <a:ext cx="5446713" cy="851647"/>
          </a:xfrm>
          <a:prstGeom prst="rect">
            <a:avLst/>
          </a:prstGeom>
          <a:noFill/>
          <a:ln>
            <a:noFill/>
          </a:ln>
        </p:spPr>
        <p:txBody>
          <a:bodyPr spcFirstLastPara="1" wrap="square" lIns="91425" tIns="45700" rIns="91425" bIns="45700" anchor="t" anchorCtr="0">
            <a:normAutofit/>
          </a:bodyPr>
          <a:lstStyle>
            <a:lvl1pPr lvl="0" algn="ctr">
              <a:spcBef>
                <a:spcPts val="300"/>
              </a:spcBef>
              <a:spcAft>
                <a:spcPts val="0"/>
              </a:spcAft>
              <a:buSzPts val="1800"/>
              <a:buNone/>
              <a:defRPr sz="1800">
                <a:solidFill>
                  <a:schemeClr val="dk2"/>
                </a:solidFill>
              </a:defRPr>
            </a:lvl1pPr>
            <a:lvl2pPr lvl="1" algn="ctr">
              <a:spcBef>
                <a:spcPts val="600"/>
              </a:spcBef>
              <a:spcAft>
                <a:spcPts val="0"/>
              </a:spcAft>
              <a:buSzPts val="2600"/>
              <a:buNone/>
              <a:defRPr>
                <a:solidFill>
                  <a:srgbClr val="888888"/>
                </a:solidFill>
              </a:defRPr>
            </a:lvl2pPr>
            <a:lvl3pPr lvl="2" algn="ctr">
              <a:spcBef>
                <a:spcPts val="600"/>
              </a:spcBef>
              <a:spcAft>
                <a:spcPts val="0"/>
              </a:spcAft>
              <a:buSzPts val="2400"/>
              <a:buNone/>
              <a:defRPr>
                <a:solidFill>
                  <a:srgbClr val="888888"/>
                </a:solidFill>
              </a:defRPr>
            </a:lvl3pPr>
            <a:lvl4pPr lvl="3" algn="ctr">
              <a:spcBef>
                <a:spcPts val="600"/>
              </a:spcBef>
              <a:spcAft>
                <a:spcPts val="0"/>
              </a:spcAft>
              <a:buSzPts val="2200"/>
              <a:buNone/>
              <a:defRPr>
                <a:solidFill>
                  <a:srgbClr val="888888"/>
                </a:solidFill>
              </a:defRPr>
            </a:lvl4pPr>
            <a:lvl5pPr lvl="4" algn="ctr">
              <a:spcBef>
                <a:spcPts val="600"/>
              </a:spcBef>
              <a:spcAft>
                <a:spcPts val="0"/>
              </a:spcAft>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96" name="Google Shape;96;p74"/>
          <p:cNvSpPr txBox="1">
            <a:spLocks noGrp="1"/>
          </p:cNvSpPr>
          <p:nvPr>
            <p:ph type="dt" idx="10"/>
          </p:nvPr>
        </p:nvSpPr>
        <p:spPr>
          <a:xfrm>
            <a:off x="5257800"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74"/>
          <p:cNvSpPr txBox="1">
            <a:spLocks noGrp="1"/>
          </p:cNvSpPr>
          <p:nvPr>
            <p:ph type="ftr" idx="11"/>
          </p:nvPr>
        </p:nvSpPr>
        <p:spPr>
          <a:xfrm>
            <a:off x="1752600"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98" name="Google Shape;98;p74" descr="HR-Color.png"/>
          <p:cNvPicPr preferRelativeResize="0"/>
          <p:nvPr/>
        </p:nvPicPr>
        <p:blipFill rotWithShape="1">
          <a:blip r:embed="rId5">
            <a:alphaModFix/>
          </a:blip>
          <a:srcRect/>
          <a:stretch/>
        </p:blipFill>
        <p:spPr>
          <a:xfrm>
            <a:off x="1554480" y="4841209"/>
            <a:ext cx="6035040" cy="340391"/>
          </a:xfrm>
          <a:prstGeom prst="rect">
            <a:avLst/>
          </a:prstGeom>
          <a:noFill/>
          <a:ln>
            <a:noFill/>
          </a:ln>
        </p:spPr>
      </p:pic>
      <p:sp>
        <p:nvSpPr>
          <p:cNvPr id="99" name="Google Shape;99;p74"/>
          <p:cNvSpPr>
            <a:spLocks noGrp="1"/>
          </p:cNvSpPr>
          <p:nvPr>
            <p:ph type="pic" idx="2"/>
          </p:nvPr>
        </p:nvSpPr>
        <p:spPr>
          <a:xfrm>
            <a:off x="3307977" y="950260"/>
            <a:ext cx="2528046" cy="2528046"/>
          </a:xfrm>
          <a:prstGeom prst="ellipse">
            <a:avLst/>
          </a:prstGeom>
          <a:solidFill>
            <a:srgbClr val="D8D8D8"/>
          </a:solid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00"/>
        <p:cNvGrpSpPr/>
        <p:nvPr/>
      </p:nvGrpSpPr>
      <p:grpSpPr>
        <a:xfrm>
          <a:off x="0" y="0"/>
          <a:ext cx="0" cy="0"/>
          <a:chOff x="0" y="0"/>
          <a:chExt cx="0" cy="0"/>
        </a:xfrm>
      </p:grpSpPr>
      <p:sp>
        <p:nvSpPr>
          <p:cNvPr id="101" name="Google Shape;101;p75"/>
          <p:cNvSpPr txBox="1">
            <a:spLocks noGrp="1"/>
          </p:cNvSpPr>
          <p:nvPr>
            <p:ph type="title"/>
          </p:nvPr>
        </p:nvSpPr>
        <p:spPr>
          <a:xfrm>
            <a:off x="1854200" y="1851212"/>
            <a:ext cx="5446714" cy="1730375"/>
          </a:xfrm>
          <a:prstGeom prst="rect">
            <a:avLst/>
          </a:prstGeom>
          <a:noFill/>
          <a:ln>
            <a:noFill/>
          </a:ln>
        </p:spPr>
        <p:txBody>
          <a:bodyPr spcFirstLastPara="1" wrap="square" lIns="91425" tIns="45700" rIns="91425" bIns="45700" anchor="b" anchorCtr="0">
            <a:noAutofit/>
          </a:bodyPr>
          <a:lstStyle>
            <a:lvl1pPr lvl="0" algn="ctr">
              <a:lnSpc>
                <a:spcPct val="104615"/>
              </a:lnSpc>
              <a:spcBef>
                <a:spcPts val="0"/>
              </a:spcBef>
              <a:spcAft>
                <a:spcPts val="0"/>
              </a:spcAft>
              <a:buClr>
                <a:schemeClr val="dk2"/>
              </a:buClr>
              <a:buSzPts val="6500"/>
              <a:buFont typeface="Pacifico"/>
              <a:buNone/>
              <a:defRPr sz="6500" b="0" cap="none">
                <a:latin typeface="Pacifico"/>
                <a:ea typeface="Pacifico"/>
                <a:cs typeface="Pacifico"/>
                <a:sym typeface="Pacific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75"/>
          <p:cNvSpPr txBox="1">
            <a:spLocks noGrp="1"/>
          </p:cNvSpPr>
          <p:nvPr>
            <p:ph type="body" idx="1"/>
          </p:nvPr>
        </p:nvSpPr>
        <p:spPr>
          <a:xfrm>
            <a:off x="1854200" y="3576918"/>
            <a:ext cx="5446714" cy="829982"/>
          </a:xfrm>
          <a:prstGeom prst="rect">
            <a:avLst/>
          </a:prstGeom>
          <a:noFill/>
          <a:ln>
            <a:noFill/>
          </a:ln>
        </p:spPr>
        <p:txBody>
          <a:bodyPr spcFirstLastPara="1" wrap="square" lIns="91425" tIns="45700" rIns="91425" bIns="45700" anchor="t" anchorCtr="0">
            <a:normAutofit/>
          </a:bodyPr>
          <a:lstStyle>
            <a:lvl1pPr marL="457200" lvl="0" indent="-228600" algn="ctr">
              <a:spcBef>
                <a:spcPts val="300"/>
              </a:spcBef>
              <a:spcAft>
                <a:spcPts val="0"/>
              </a:spcAft>
              <a:buSzPts val="1800"/>
              <a:buNone/>
              <a:defRPr sz="1800">
                <a:solidFill>
                  <a:schemeClr val="dk2"/>
                </a:solidFill>
              </a:defRPr>
            </a:lvl1pPr>
            <a:lvl2pPr marL="914400" lvl="1" indent="-228600" algn="l">
              <a:spcBef>
                <a:spcPts val="600"/>
              </a:spcBef>
              <a:spcAft>
                <a:spcPts val="0"/>
              </a:spcAft>
              <a:buSzPts val="1800"/>
              <a:buNone/>
              <a:defRPr sz="1800">
                <a:solidFill>
                  <a:srgbClr val="888888"/>
                </a:solidFill>
              </a:defRPr>
            </a:lvl2pPr>
            <a:lvl3pPr marL="1371600" lvl="2" indent="-228600" algn="l">
              <a:spcBef>
                <a:spcPts val="600"/>
              </a:spcBef>
              <a:spcAft>
                <a:spcPts val="0"/>
              </a:spcAft>
              <a:buSzPts val="1600"/>
              <a:buNone/>
              <a:defRPr sz="1600">
                <a:solidFill>
                  <a:srgbClr val="888888"/>
                </a:solidFill>
              </a:defRPr>
            </a:lvl3pPr>
            <a:lvl4pPr marL="1828800" lvl="3" indent="-228600" algn="l">
              <a:spcBef>
                <a:spcPts val="600"/>
              </a:spcBef>
              <a:spcAft>
                <a:spcPts val="0"/>
              </a:spcAft>
              <a:buSzPts val="1400"/>
              <a:buNone/>
              <a:defRPr sz="1400">
                <a:solidFill>
                  <a:srgbClr val="888888"/>
                </a:solidFill>
              </a:defRPr>
            </a:lvl4pPr>
            <a:lvl5pPr marL="2286000" lvl="4" indent="-228600" algn="l">
              <a:spcBef>
                <a:spcPts val="600"/>
              </a:spcBef>
              <a:spcAft>
                <a:spcPts val="0"/>
              </a:spcAft>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103" name="Google Shape;103;p75"/>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75"/>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75"/>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spcAft>
                <a:spcPts val="0"/>
              </a:spcAft>
              <a:buNone/>
              <a:defRPr/>
            </a:lvl1pPr>
            <a:lvl2pPr marL="0" lvl="1" indent="0" algn="ctr">
              <a:spcBef>
                <a:spcPts val="0"/>
              </a:spcBef>
              <a:spcAft>
                <a:spcPts val="0"/>
              </a:spcAft>
              <a:buNone/>
              <a:defRPr/>
            </a:lvl2pPr>
            <a:lvl3pPr marL="0" lvl="2" indent="0" algn="ctr">
              <a:spcBef>
                <a:spcPts val="0"/>
              </a:spcBef>
              <a:spcAft>
                <a:spcPts val="0"/>
              </a:spcAft>
              <a:buNone/>
              <a:defRPr/>
            </a:lvl3pPr>
            <a:lvl4pPr marL="0" lvl="3" indent="0" algn="ctr">
              <a:spcBef>
                <a:spcPts val="0"/>
              </a:spcBef>
              <a:spcAft>
                <a:spcPts val="0"/>
              </a:spcAft>
              <a:buNone/>
              <a:defRPr/>
            </a:lvl4pPr>
            <a:lvl5pPr marL="0" lvl="4" indent="0" algn="ctr">
              <a:spcBef>
                <a:spcPts val="0"/>
              </a:spcBef>
              <a:spcAft>
                <a:spcPts val="0"/>
              </a:spcAft>
              <a:buNone/>
              <a:defRPr/>
            </a:lvl5pPr>
            <a:lvl6pPr marL="0" lvl="5" indent="0" algn="ctr">
              <a:spcBef>
                <a:spcPts val="0"/>
              </a:spcBef>
              <a:spcAft>
                <a:spcPts val="0"/>
              </a:spcAft>
              <a:buNone/>
              <a:defRPr/>
            </a:lvl6pPr>
            <a:lvl7pPr marL="0" lvl="6" indent="0" algn="ctr">
              <a:spcBef>
                <a:spcPts val="0"/>
              </a:spcBef>
              <a:spcAft>
                <a:spcPts val="0"/>
              </a:spcAft>
              <a:buNone/>
              <a:defRPr/>
            </a:lvl7pPr>
            <a:lvl8pPr marL="0" lvl="7" indent="0" algn="ctr">
              <a:spcBef>
                <a:spcPts val="0"/>
              </a:spcBef>
              <a:spcAft>
                <a:spcPts val="0"/>
              </a:spcAft>
              <a:buNone/>
              <a:defRPr/>
            </a:lvl8pPr>
            <a:lvl9pPr marL="0" lvl="8" indent="0" algn="ctr">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grpSp>
        <p:nvGrpSpPr>
          <p:cNvPr id="106" name="Google Shape;106;p75"/>
          <p:cNvGrpSpPr/>
          <p:nvPr/>
        </p:nvGrpSpPr>
        <p:grpSpPr>
          <a:xfrm>
            <a:off x="0" y="0"/>
            <a:ext cx="9144000" cy="1191256"/>
            <a:chOff x="0" y="0"/>
            <a:chExt cx="9144000" cy="1191256"/>
          </a:xfrm>
        </p:grpSpPr>
        <p:pic>
          <p:nvPicPr>
            <p:cNvPr id="107" name="Google Shape;107;p75" descr="Overlay-Blank.jpg"/>
            <p:cNvPicPr preferRelativeResize="0"/>
            <p:nvPr/>
          </p:nvPicPr>
          <p:blipFill rotWithShape="1">
            <a:blip r:embed="rId3">
              <a:alphaModFix/>
            </a:blip>
            <a:srcRect b="85555"/>
            <a:stretch/>
          </p:blipFill>
          <p:spPr>
            <a:xfrm>
              <a:off x="0" y="0"/>
              <a:ext cx="9144000" cy="990600"/>
            </a:xfrm>
            <a:prstGeom prst="rect">
              <a:avLst/>
            </a:prstGeom>
            <a:noFill/>
            <a:ln>
              <a:noFill/>
            </a:ln>
          </p:spPr>
        </p:pic>
        <p:pic>
          <p:nvPicPr>
            <p:cNvPr id="108" name="Google Shape;108;p75" descr="Overlay-HorizontalBridge.jpg"/>
            <p:cNvPicPr preferRelativeResize="0"/>
            <p:nvPr/>
          </p:nvPicPr>
          <p:blipFill rotWithShape="1">
            <a:blip r:embed="rId4">
              <a:alphaModFix/>
            </a:blip>
            <a:srcRect/>
            <a:stretch/>
          </p:blipFill>
          <p:spPr>
            <a:xfrm rot="10800000" flipH="1">
              <a:off x="0" y="923365"/>
              <a:ext cx="9144000" cy="267891"/>
            </a:xfrm>
            <a:prstGeom prst="rect">
              <a:avLst/>
            </a:prstGeom>
            <a:noFill/>
            <a:ln>
              <a:noFill/>
            </a:ln>
          </p:spPr>
        </p:pic>
      </p:grpSp>
      <p:grpSp>
        <p:nvGrpSpPr>
          <p:cNvPr id="109" name="Google Shape;109;p75"/>
          <p:cNvGrpSpPr/>
          <p:nvPr/>
        </p:nvGrpSpPr>
        <p:grpSpPr>
          <a:xfrm rot="10800000" flipH="1">
            <a:off x="0" y="5666744"/>
            <a:ext cx="9144000" cy="1191256"/>
            <a:chOff x="0" y="0"/>
            <a:chExt cx="9144000" cy="1191256"/>
          </a:xfrm>
        </p:grpSpPr>
        <p:pic>
          <p:nvPicPr>
            <p:cNvPr id="110" name="Google Shape;110;p75" descr="Overlay-Blank.jpg"/>
            <p:cNvPicPr preferRelativeResize="0"/>
            <p:nvPr/>
          </p:nvPicPr>
          <p:blipFill rotWithShape="1">
            <a:blip r:embed="rId3">
              <a:alphaModFix/>
            </a:blip>
            <a:srcRect b="85555"/>
            <a:stretch/>
          </p:blipFill>
          <p:spPr>
            <a:xfrm>
              <a:off x="0" y="0"/>
              <a:ext cx="9144000" cy="990600"/>
            </a:xfrm>
            <a:prstGeom prst="rect">
              <a:avLst/>
            </a:prstGeom>
            <a:noFill/>
            <a:ln>
              <a:noFill/>
            </a:ln>
          </p:spPr>
        </p:pic>
        <p:pic>
          <p:nvPicPr>
            <p:cNvPr id="111" name="Google Shape;111;p75" descr="Overlay-HorizontalBridge.jpg"/>
            <p:cNvPicPr preferRelativeResize="0"/>
            <p:nvPr/>
          </p:nvPicPr>
          <p:blipFill rotWithShape="1">
            <a:blip r:embed="rId4">
              <a:alphaModFix/>
            </a:blip>
            <a:srcRect/>
            <a:stretch/>
          </p:blipFill>
          <p:spPr>
            <a:xfrm rot="10800000" flipH="1">
              <a:off x="0" y="923365"/>
              <a:ext cx="9144000" cy="267891"/>
            </a:xfrm>
            <a:prstGeom prst="rect">
              <a:avLst/>
            </a:prstGeom>
            <a:noFill/>
            <a:ln>
              <a:noFill/>
            </a:ln>
          </p:spPr>
        </p:pic>
      </p:grpSp>
      <p:pic>
        <p:nvPicPr>
          <p:cNvPr id="112" name="Google Shape;112;p75" descr="HR-Color.png"/>
          <p:cNvPicPr preferRelativeResize="0"/>
          <p:nvPr/>
        </p:nvPicPr>
        <p:blipFill rotWithShape="1">
          <a:blip r:embed="rId5">
            <a:alphaModFix/>
          </a:blip>
          <a:srcRect/>
          <a:stretch/>
        </p:blipFill>
        <p:spPr>
          <a:xfrm>
            <a:off x="1554480" y="3258805"/>
            <a:ext cx="6035040" cy="34039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3"/>
        <p:cNvGrpSpPr/>
        <p:nvPr/>
      </p:nvGrpSpPr>
      <p:grpSpPr>
        <a:xfrm>
          <a:off x="0" y="0"/>
          <a:ext cx="0" cy="0"/>
          <a:chOff x="0" y="0"/>
          <a:chExt cx="0" cy="0"/>
        </a:xfrm>
      </p:grpSpPr>
      <p:grpSp>
        <p:nvGrpSpPr>
          <p:cNvPr id="114" name="Google Shape;114;p76"/>
          <p:cNvGrpSpPr/>
          <p:nvPr/>
        </p:nvGrpSpPr>
        <p:grpSpPr>
          <a:xfrm>
            <a:off x="0" y="1372650"/>
            <a:ext cx="9144000" cy="5485350"/>
            <a:chOff x="0" y="1372650"/>
            <a:chExt cx="9144000" cy="5485350"/>
          </a:xfrm>
        </p:grpSpPr>
        <p:pic>
          <p:nvPicPr>
            <p:cNvPr id="115" name="Google Shape;115;p76" descr="Overlay-Blank.jpg"/>
            <p:cNvPicPr preferRelativeResize="0"/>
            <p:nvPr/>
          </p:nvPicPr>
          <p:blipFill rotWithShape="1">
            <a:blip r:embed="rId2">
              <a:alphaModFix/>
            </a:blip>
            <a:srcRect t="23333"/>
            <a:stretch/>
          </p:blipFill>
          <p:spPr>
            <a:xfrm>
              <a:off x="0" y="1600200"/>
              <a:ext cx="9144000" cy="5257800"/>
            </a:xfrm>
            <a:prstGeom prst="rect">
              <a:avLst/>
            </a:prstGeom>
            <a:noFill/>
            <a:ln>
              <a:noFill/>
            </a:ln>
          </p:spPr>
        </p:pic>
        <p:pic>
          <p:nvPicPr>
            <p:cNvPr id="116" name="Google Shape;116;p76" descr="Overlay-HorizontalBridge.jpg"/>
            <p:cNvPicPr preferRelativeResize="0"/>
            <p:nvPr/>
          </p:nvPicPr>
          <p:blipFill rotWithShape="1">
            <a:blip r:embed="rId3">
              <a:alphaModFix/>
            </a:blip>
            <a:srcRect/>
            <a:stretch/>
          </p:blipFill>
          <p:spPr>
            <a:xfrm>
              <a:off x="0" y="1372650"/>
              <a:ext cx="9144000" cy="267891"/>
            </a:xfrm>
            <a:prstGeom prst="rect">
              <a:avLst/>
            </a:prstGeom>
            <a:noFill/>
            <a:ln>
              <a:noFill/>
            </a:ln>
          </p:spPr>
        </p:pic>
      </p:grpSp>
      <p:sp>
        <p:nvSpPr>
          <p:cNvPr id="117" name="Google Shape;117;p76"/>
          <p:cNvSpPr txBox="1">
            <a:spLocks noGrp="1"/>
          </p:cNvSpPr>
          <p:nvPr>
            <p:ph type="title"/>
          </p:nvPr>
        </p:nvSpPr>
        <p:spPr>
          <a:xfrm>
            <a:off x="792162" y="40341"/>
            <a:ext cx="7570787" cy="1411941"/>
          </a:xfrm>
          <a:prstGeom prst="rect">
            <a:avLst/>
          </a:prstGeom>
          <a:noFill/>
          <a:ln>
            <a:noFill/>
          </a:ln>
        </p:spPr>
        <p:txBody>
          <a:bodyPr spcFirstLastPara="1" wrap="square" lIns="91425" tIns="45700" rIns="91425" bIns="45700" anchor="ctr" anchorCtr="0">
            <a:noAutofit/>
          </a:bodyPr>
          <a:lstStyle>
            <a:lvl1pPr lvl="0" algn="ctr">
              <a:lnSpc>
                <a:spcPct val="111111"/>
              </a:lnSpc>
              <a:spcBef>
                <a:spcPts val="0"/>
              </a:spcBef>
              <a:spcAft>
                <a:spcPts val="0"/>
              </a:spcAft>
              <a:buClr>
                <a:schemeClr val="dk2"/>
              </a:buClr>
              <a:buSzPts val="5400"/>
              <a:buFont typeface="Candara"/>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8" name="Google Shape;118;p76"/>
          <p:cNvSpPr txBox="1">
            <a:spLocks noGrp="1"/>
          </p:cNvSpPr>
          <p:nvPr>
            <p:ph type="body" idx="1"/>
          </p:nvPr>
        </p:nvSpPr>
        <p:spPr>
          <a:xfrm>
            <a:off x="777240" y="1879320"/>
            <a:ext cx="3566160" cy="639762"/>
          </a:xfrm>
          <a:prstGeom prst="rect">
            <a:avLst/>
          </a:prstGeom>
          <a:noFill/>
          <a:ln>
            <a:noFill/>
          </a:ln>
        </p:spPr>
        <p:txBody>
          <a:bodyPr spcFirstLastPara="1" wrap="square" lIns="91425" tIns="45700" rIns="91425" bIns="45700" anchor="b" anchorCtr="0">
            <a:noAutofit/>
          </a:bodyPr>
          <a:lstStyle>
            <a:lvl1pPr marL="457200" lvl="0" indent="-228600" algn="ctr">
              <a:spcBef>
                <a:spcPts val="0"/>
              </a:spcBef>
              <a:spcAft>
                <a:spcPts val="0"/>
              </a:spcAft>
              <a:buSzPts val="2800"/>
              <a:buNone/>
              <a:defRPr sz="2800" b="0">
                <a:solidFill>
                  <a:srgbClr val="9E8AD6"/>
                </a:solidFill>
              </a:defRPr>
            </a:lvl1pPr>
            <a:lvl2pPr marL="914400" lvl="1" indent="-228600" algn="l">
              <a:spcBef>
                <a:spcPts val="600"/>
              </a:spcBef>
              <a:spcAft>
                <a:spcPts val="0"/>
              </a:spcAft>
              <a:buSzPts val="2000"/>
              <a:buNone/>
              <a:defRPr sz="2000" b="1"/>
            </a:lvl2pPr>
            <a:lvl3pPr marL="1371600" lvl="2" indent="-228600" algn="l">
              <a:spcBef>
                <a:spcPts val="600"/>
              </a:spcBef>
              <a:spcAft>
                <a:spcPts val="0"/>
              </a:spcAft>
              <a:buSzPts val="1800"/>
              <a:buNone/>
              <a:defRPr sz="1800" b="1"/>
            </a:lvl3pPr>
            <a:lvl4pPr marL="1828800" lvl="3" indent="-228600" algn="l">
              <a:spcBef>
                <a:spcPts val="600"/>
              </a:spcBef>
              <a:spcAft>
                <a:spcPts val="0"/>
              </a:spcAft>
              <a:buSzPts val="1600"/>
              <a:buNone/>
              <a:defRPr sz="1600" b="1"/>
            </a:lvl4pPr>
            <a:lvl5pPr marL="2286000" lvl="4" indent="-228600" algn="l">
              <a:spcBef>
                <a:spcPts val="600"/>
              </a:spcBef>
              <a:spcAft>
                <a:spcPts val="0"/>
              </a:spcAft>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19" name="Google Shape;119;p76"/>
          <p:cNvSpPr txBox="1">
            <a:spLocks noGrp="1"/>
          </p:cNvSpPr>
          <p:nvPr>
            <p:ph type="body" idx="2"/>
          </p:nvPr>
        </p:nvSpPr>
        <p:spPr>
          <a:xfrm>
            <a:off x="777240" y="2590799"/>
            <a:ext cx="3566160" cy="3487739"/>
          </a:xfrm>
          <a:prstGeom prst="rect">
            <a:avLst/>
          </a:prstGeom>
          <a:noFill/>
          <a:ln>
            <a:noFill/>
          </a:ln>
        </p:spPr>
        <p:txBody>
          <a:bodyPr spcFirstLastPara="1" wrap="square" lIns="91425" tIns="45700" rIns="91425" bIns="45700" anchor="t" anchorCtr="0">
            <a:normAutofit/>
          </a:bodyPr>
          <a:lstStyle>
            <a:lvl1pPr marL="457200" lvl="0" indent="-368300" algn="l">
              <a:spcBef>
                <a:spcPts val="2400"/>
              </a:spcBef>
              <a:spcAft>
                <a:spcPts val="0"/>
              </a:spcAft>
              <a:buSzPts val="2200"/>
              <a:buChar char="•"/>
              <a:defRPr sz="2200"/>
            </a:lvl1pPr>
            <a:lvl2pPr marL="914400" lvl="1" indent="-355600" algn="l">
              <a:spcBef>
                <a:spcPts val="600"/>
              </a:spcBef>
              <a:spcAft>
                <a:spcPts val="0"/>
              </a:spcAft>
              <a:buSzPts val="2000"/>
              <a:buChar char="•"/>
              <a:defRPr sz="2000"/>
            </a:lvl2pPr>
            <a:lvl3pPr marL="1371600" lvl="2" indent="-342900" algn="l">
              <a:spcBef>
                <a:spcPts val="600"/>
              </a:spcBef>
              <a:spcAft>
                <a:spcPts val="0"/>
              </a:spcAft>
              <a:buSzPts val="1800"/>
              <a:buChar char="•"/>
              <a:defRPr sz="1800"/>
            </a:lvl3pPr>
            <a:lvl4pPr marL="1828800" lvl="3" indent="-342900" algn="l">
              <a:spcBef>
                <a:spcPts val="600"/>
              </a:spcBef>
              <a:spcAft>
                <a:spcPts val="0"/>
              </a:spcAft>
              <a:buSzPts val="1800"/>
              <a:buChar char="•"/>
              <a:defRPr sz="1800"/>
            </a:lvl4pPr>
            <a:lvl5pPr marL="2286000" lvl="4" indent="-342900" algn="l">
              <a:spcBef>
                <a:spcPts val="600"/>
              </a:spcBef>
              <a:spcAft>
                <a:spcPts val="0"/>
              </a:spcAft>
              <a:buSzPts val="1800"/>
              <a:buChar char="•"/>
              <a:defRPr sz="18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20" name="Google Shape;120;p76"/>
          <p:cNvSpPr txBox="1">
            <a:spLocks noGrp="1"/>
          </p:cNvSpPr>
          <p:nvPr>
            <p:ph type="body" idx="3"/>
          </p:nvPr>
        </p:nvSpPr>
        <p:spPr>
          <a:xfrm>
            <a:off x="4766048" y="1879320"/>
            <a:ext cx="3566160" cy="639762"/>
          </a:xfrm>
          <a:prstGeom prst="rect">
            <a:avLst/>
          </a:prstGeom>
          <a:noFill/>
          <a:ln>
            <a:noFill/>
          </a:ln>
        </p:spPr>
        <p:txBody>
          <a:bodyPr spcFirstLastPara="1" wrap="square" lIns="91425" tIns="45700" rIns="91425" bIns="45700" anchor="b" anchorCtr="0">
            <a:noAutofit/>
          </a:bodyPr>
          <a:lstStyle>
            <a:lvl1pPr marL="457200" lvl="0" indent="-228600" algn="ctr">
              <a:spcBef>
                <a:spcPts val="0"/>
              </a:spcBef>
              <a:spcAft>
                <a:spcPts val="0"/>
              </a:spcAft>
              <a:buSzPts val="2800"/>
              <a:buNone/>
              <a:defRPr sz="2800" b="0">
                <a:solidFill>
                  <a:srgbClr val="9E8AD6"/>
                </a:solidFill>
              </a:defRPr>
            </a:lvl1pPr>
            <a:lvl2pPr marL="914400" lvl="1" indent="-228600" algn="l">
              <a:spcBef>
                <a:spcPts val="600"/>
              </a:spcBef>
              <a:spcAft>
                <a:spcPts val="0"/>
              </a:spcAft>
              <a:buSzPts val="2000"/>
              <a:buNone/>
              <a:defRPr sz="2000" b="1"/>
            </a:lvl2pPr>
            <a:lvl3pPr marL="1371600" lvl="2" indent="-228600" algn="l">
              <a:spcBef>
                <a:spcPts val="600"/>
              </a:spcBef>
              <a:spcAft>
                <a:spcPts val="0"/>
              </a:spcAft>
              <a:buSzPts val="1800"/>
              <a:buNone/>
              <a:defRPr sz="1800" b="1"/>
            </a:lvl3pPr>
            <a:lvl4pPr marL="1828800" lvl="3" indent="-228600" algn="l">
              <a:spcBef>
                <a:spcPts val="600"/>
              </a:spcBef>
              <a:spcAft>
                <a:spcPts val="0"/>
              </a:spcAft>
              <a:buSzPts val="1600"/>
              <a:buNone/>
              <a:defRPr sz="1600" b="1"/>
            </a:lvl4pPr>
            <a:lvl5pPr marL="2286000" lvl="4" indent="-228600" algn="l">
              <a:spcBef>
                <a:spcPts val="600"/>
              </a:spcBef>
              <a:spcAft>
                <a:spcPts val="0"/>
              </a:spcAft>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21" name="Google Shape;121;p76"/>
          <p:cNvSpPr txBox="1">
            <a:spLocks noGrp="1"/>
          </p:cNvSpPr>
          <p:nvPr>
            <p:ph type="body" idx="4"/>
          </p:nvPr>
        </p:nvSpPr>
        <p:spPr>
          <a:xfrm>
            <a:off x="4766048" y="2590799"/>
            <a:ext cx="3566160" cy="3487739"/>
          </a:xfrm>
          <a:prstGeom prst="rect">
            <a:avLst/>
          </a:prstGeom>
          <a:noFill/>
          <a:ln>
            <a:noFill/>
          </a:ln>
        </p:spPr>
        <p:txBody>
          <a:bodyPr spcFirstLastPara="1" wrap="square" lIns="91425" tIns="45700" rIns="91425" bIns="45700" anchor="t" anchorCtr="0">
            <a:normAutofit/>
          </a:bodyPr>
          <a:lstStyle>
            <a:lvl1pPr marL="457200" lvl="0" indent="-368300" algn="l">
              <a:spcBef>
                <a:spcPts val="2400"/>
              </a:spcBef>
              <a:spcAft>
                <a:spcPts val="0"/>
              </a:spcAft>
              <a:buSzPts val="2200"/>
              <a:buChar char="•"/>
              <a:defRPr sz="2200"/>
            </a:lvl1pPr>
            <a:lvl2pPr marL="914400" lvl="1" indent="-355600" algn="l">
              <a:spcBef>
                <a:spcPts val="600"/>
              </a:spcBef>
              <a:spcAft>
                <a:spcPts val="0"/>
              </a:spcAft>
              <a:buSzPts val="2000"/>
              <a:buChar char="•"/>
              <a:defRPr sz="2000"/>
            </a:lvl2pPr>
            <a:lvl3pPr marL="1371600" lvl="2" indent="-342900" algn="l">
              <a:spcBef>
                <a:spcPts val="600"/>
              </a:spcBef>
              <a:spcAft>
                <a:spcPts val="0"/>
              </a:spcAft>
              <a:buSzPts val="1800"/>
              <a:buChar char="•"/>
              <a:defRPr sz="1800"/>
            </a:lvl3pPr>
            <a:lvl4pPr marL="1828800" lvl="3" indent="-342900" algn="l">
              <a:spcBef>
                <a:spcPts val="600"/>
              </a:spcBef>
              <a:spcAft>
                <a:spcPts val="0"/>
              </a:spcAft>
              <a:buSzPts val="1800"/>
              <a:buChar char="•"/>
              <a:defRPr sz="1800"/>
            </a:lvl4pPr>
            <a:lvl5pPr marL="2286000" lvl="4" indent="-342900" algn="l">
              <a:spcBef>
                <a:spcPts val="600"/>
              </a:spcBef>
              <a:spcAft>
                <a:spcPts val="0"/>
              </a:spcAft>
              <a:buSzPts val="1800"/>
              <a:buChar char="•"/>
              <a:defRPr sz="18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22" name="Google Shape;122;p76"/>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76"/>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76"/>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spcAft>
                <a:spcPts val="0"/>
              </a:spcAft>
              <a:buNone/>
              <a:defRPr/>
            </a:lvl1pPr>
            <a:lvl2pPr marL="0" lvl="1" indent="0" algn="ctr">
              <a:spcBef>
                <a:spcPts val="0"/>
              </a:spcBef>
              <a:spcAft>
                <a:spcPts val="0"/>
              </a:spcAft>
              <a:buNone/>
              <a:defRPr/>
            </a:lvl2pPr>
            <a:lvl3pPr marL="0" lvl="2" indent="0" algn="ctr">
              <a:spcBef>
                <a:spcPts val="0"/>
              </a:spcBef>
              <a:spcAft>
                <a:spcPts val="0"/>
              </a:spcAft>
              <a:buNone/>
              <a:defRPr/>
            </a:lvl3pPr>
            <a:lvl4pPr marL="0" lvl="3" indent="0" algn="ctr">
              <a:spcBef>
                <a:spcPts val="0"/>
              </a:spcBef>
              <a:spcAft>
                <a:spcPts val="0"/>
              </a:spcAft>
              <a:buNone/>
              <a:defRPr/>
            </a:lvl4pPr>
            <a:lvl5pPr marL="0" lvl="4" indent="0" algn="ctr">
              <a:spcBef>
                <a:spcPts val="0"/>
              </a:spcBef>
              <a:spcAft>
                <a:spcPts val="0"/>
              </a:spcAft>
              <a:buNone/>
              <a:defRPr/>
            </a:lvl5pPr>
            <a:lvl6pPr marL="0" lvl="5" indent="0" algn="ctr">
              <a:spcBef>
                <a:spcPts val="0"/>
              </a:spcBef>
              <a:spcAft>
                <a:spcPts val="0"/>
              </a:spcAft>
              <a:buNone/>
              <a:defRPr/>
            </a:lvl6pPr>
            <a:lvl7pPr marL="0" lvl="6" indent="0" algn="ctr">
              <a:spcBef>
                <a:spcPts val="0"/>
              </a:spcBef>
              <a:spcAft>
                <a:spcPts val="0"/>
              </a:spcAft>
              <a:buNone/>
              <a:defRPr/>
            </a:lvl7pPr>
            <a:lvl8pPr marL="0" lvl="7" indent="0" algn="ctr">
              <a:spcBef>
                <a:spcPts val="0"/>
              </a:spcBef>
              <a:spcAft>
                <a:spcPts val="0"/>
              </a:spcAft>
              <a:buNone/>
              <a:defRPr/>
            </a:lvl8pPr>
            <a:lvl9pPr marL="0" lvl="8" indent="0" algn="ctr">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pic>
        <p:nvPicPr>
          <p:cNvPr id="125" name="Google Shape;125;p76" descr="Overlay-HorizontalBridge.jpg"/>
          <p:cNvPicPr preferRelativeResize="0"/>
          <p:nvPr/>
        </p:nvPicPr>
        <p:blipFill rotWithShape="1">
          <a:blip r:embed="rId3">
            <a:alphaModFix/>
          </a:blip>
          <a:srcRect t="23425" r="61030" b="39763"/>
          <a:stretch/>
        </p:blipFill>
        <p:spPr>
          <a:xfrm>
            <a:off x="4766048" y="2460812"/>
            <a:ext cx="3563348" cy="98613"/>
          </a:xfrm>
          <a:prstGeom prst="rect">
            <a:avLst/>
          </a:prstGeom>
          <a:solidFill>
            <a:srgbClr val="E1DBF2"/>
          </a:solidFill>
          <a:ln>
            <a:noFill/>
          </a:ln>
        </p:spPr>
      </p:pic>
      <p:pic>
        <p:nvPicPr>
          <p:cNvPr id="126" name="Google Shape;126;p76" descr="Overlay-HorizontalBridge.jpg"/>
          <p:cNvPicPr preferRelativeResize="0"/>
          <p:nvPr/>
        </p:nvPicPr>
        <p:blipFill rotWithShape="1">
          <a:blip r:embed="rId3">
            <a:alphaModFix/>
          </a:blip>
          <a:srcRect t="23425" r="61030" b="39763"/>
          <a:stretch/>
        </p:blipFill>
        <p:spPr>
          <a:xfrm>
            <a:off x="780052" y="2460812"/>
            <a:ext cx="3563348" cy="98613"/>
          </a:xfrm>
          <a:prstGeom prst="rect">
            <a:avLst/>
          </a:prstGeom>
          <a:solidFill>
            <a:srgbClr val="E1DBF2"/>
          </a:solid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7"/>
        <p:cNvGrpSpPr/>
        <p:nvPr/>
      </p:nvGrpSpPr>
      <p:grpSpPr>
        <a:xfrm>
          <a:off x="0" y="0"/>
          <a:ext cx="0" cy="0"/>
          <a:chOff x="0" y="0"/>
          <a:chExt cx="0" cy="0"/>
        </a:xfrm>
      </p:grpSpPr>
      <p:grpSp>
        <p:nvGrpSpPr>
          <p:cNvPr id="128" name="Google Shape;128;p77"/>
          <p:cNvGrpSpPr/>
          <p:nvPr/>
        </p:nvGrpSpPr>
        <p:grpSpPr>
          <a:xfrm>
            <a:off x="0" y="1372650"/>
            <a:ext cx="9144000" cy="5485350"/>
            <a:chOff x="0" y="1372650"/>
            <a:chExt cx="9144000" cy="5485350"/>
          </a:xfrm>
        </p:grpSpPr>
        <p:pic>
          <p:nvPicPr>
            <p:cNvPr id="129" name="Google Shape;129;p77" descr="Overlay-Blank.jpg"/>
            <p:cNvPicPr preferRelativeResize="0"/>
            <p:nvPr/>
          </p:nvPicPr>
          <p:blipFill rotWithShape="1">
            <a:blip r:embed="rId2">
              <a:alphaModFix/>
            </a:blip>
            <a:srcRect t="23333"/>
            <a:stretch/>
          </p:blipFill>
          <p:spPr>
            <a:xfrm>
              <a:off x="0" y="1600200"/>
              <a:ext cx="9144000" cy="5257800"/>
            </a:xfrm>
            <a:prstGeom prst="rect">
              <a:avLst/>
            </a:prstGeom>
            <a:noFill/>
            <a:ln>
              <a:noFill/>
            </a:ln>
          </p:spPr>
        </p:pic>
        <p:pic>
          <p:nvPicPr>
            <p:cNvPr id="130" name="Google Shape;130;p77" descr="Overlay-HorizontalBridge.jpg"/>
            <p:cNvPicPr preferRelativeResize="0"/>
            <p:nvPr/>
          </p:nvPicPr>
          <p:blipFill rotWithShape="1">
            <a:blip r:embed="rId3">
              <a:alphaModFix/>
            </a:blip>
            <a:srcRect/>
            <a:stretch/>
          </p:blipFill>
          <p:spPr>
            <a:xfrm>
              <a:off x="0" y="1372650"/>
              <a:ext cx="9144000" cy="267891"/>
            </a:xfrm>
            <a:prstGeom prst="rect">
              <a:avLst/>
            </a:prstGeom>
            <a:noFill/>
            <a:ln>
              <a:noFill/>
            </a:ln>
          </p:spPr>
        </p:pic>
      </p:grpSp>
      <p:sp>
        <p:nvSpPr>
          <p:cNvPr id="131" name="Google Shape;131;p77"/>
          <p:cNvSpPr txBox="1">
            <a:spLocks noGrp="1"/>
          </p:cNvSpPr>
          <p:nvPr>
            <p:ph type="title"/>
          </p:nvPr>
        </p:nvSpPr>
        <p:spPr>
          <a:xfrm>
            <a:off x="792162" y="40341"/>
            <a:ext cx="7570787" cy="1411941"/>
          </a:xfrm>
          <a:prstGeom prst="rect">
            <a:avLst/>
          </a:prstGeom>
          <a:noFill/>
          <a:ln>
            <a:noFill/>
          </a:ln>
        </p:spPr>
        <p:txBody>
          <a:bodyPr spcFirstLastPara="1" wrap="square" lIns="91425" tIns="45700" rIns="91425" bIns="45700" anchor="ctr" anchorCtr="0">
            <a:noAutofit/>
          </a:bodyPr>
          <a:lstStyle>
            <a:lvl1pPr lvl="0" algn="ctr">
              <a:lnSpc>
                <a:spcPct val="333333"/>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77"/>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77"/>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77"/>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spcAft>
                <a:spcPts val="0"/>
              </a:spcAft>
              <a:buNone/>
              <a:defRPr/>
            </a:lvl1pPr>
            <a:lvl2pPr marL="0" lvl="1" indent="0" algn="ctr">
              <a:spcBef>
                <a:spcPts val="0"/>
              </a:spcBef>
              <a:spcAft>
                <a:spcPts val="0"/>
              </a:spcAft>
              <a:buNone/>
              <a:defRPr/>
            </a:lvl2pPr>
            <a:lvl3pPr marL="0" lvl="2" indent="0" algn="ctr">
              <a:spcBef>
                <a:spcPts val="0"/>
              </a:spcBef>
              <a:spcAft>
                <a:spcPts val="0"/>
              </a:spcAft>
              <a:buNone/>
              <a:defRPr/>
            </a:lvl3pPr>
            <a:lvl4pPr marL="0" lvl="3" indent="0" algn="ctr">
              <a:spcBef>
                <a:spcPts val="0"/>
              </a:spcBef>
              <a:spcAft>
                <a:spcPts val="0"/>
              </a:spcAft>
              <a:buNone/>
              <a:defRPr/>
            </a:lvl4pPr>
            <a:lvl5pPr marL="0" lvl="4" indent="0" algn="ctr">
              <a:spcBef>
                <a:spcPts val="0"/>
              </a:spcBef>
              <a:spcAft>
                <a:spcPts val="0"/>
              </a:spcAft>
              <a:buNone/>
              <a:defRPr/>
            </a:lvl5pPr>
            <a:lvl6pPr marL="0" lvl="5" indent="0" algn="ctr">
              <a:spcBef>
                <a:spcPts val="0"/>
              </a:spcBef>
              <a:spcAft>
                <a:spcPts val="0"/>
              </a:spcAft>
              <a:buNone/>
              <a:defRPr/>
            </a:lvl6pPr>
            <a:lvl7pPr marL="0" lvl="6" indent="0" algn="ctr">
              <a:spcBef>
                <a:spcPts val="0"/>
              </a:spcBef>
              <a:spcAft>
                <a:spcPts val="0"/>
              </a:spcAft>
              <a:buNone/>
              <a:defRPr/>
            </a:lvl7pPr>
            <a:lvl8pPr marL="0" lvl="7" indent="0" algn="ctr">
              <a:spcBef>
                <a:spcPts val="0"/>
              </a:spcBef>
              <a:spcAft>
                <a:spcPts val="0"/>
              </a:spcAft>
              <a:buNone/>
              <a:defRPr/>
            </a:lvl8pPr>
            <a:lvl9pPr marL="0" lvl="8" indent="0" algn="ctr">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5"/>
        <p:cNvGrpSpPr/>
        <p:nvPr/>
      </p:nvGrpSpPr>
      <p:grpSpPr>
        <a:xfrm>
          <a:off x="0" y="0"/>
          <a:ext cx="0" cy="0"/>
          <a:chOff x="0" y="0"/>
          <a:chExt cx="0" cy="0"/>
        </a:xfrm>
      </p:grpSpPr>
      <p:pic>
        <p:nvPicPr>
          <p:cNvPr id="136" name="Google Shape;136;p78" descr="Overlay-Blank.jp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137" name="Google Shape;137;p78"/>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78"/>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78"/>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spcAft>
                <a:spcPts val="0"/>
              </a:spcAft>
              <a:buNone/>
              <a:defRPr/>
            </a:lvl1pPr>
            <a:lvl2pPr marL="0" lvl="1" indent="0" algn="ctr">
              <a:spcBef>
                <a:spcPts val="0"/>
              </a:spcBef>
              <a:spcAft>
                <a:spcPts val="0"/>
              </a:spcAft>
              <a:buNone/>
              <a:defRPr/>
            </a:lvl2pPr>
            <a:lvl3pPr marL="0" lvl="2" indent="0" algn="ctr">
              <a:spcBef>
                <a:spcPts val="0"/>
              </a:spcBef>
              <a:spcAft>
                <a:spcPts val="0"/>
              </a:spcAft>
              <a:buNone/>
              <a:defRPr/>
            </a:lvl3pPr>
            <a:lvl4pPr marL="0" lvl="3" indent="0" algn="ctr">
              <a:spcBef>
                <a:spcPts val="0"/>
              </a:spcBef>
              <a:spcAft>
                <a:spcPts val="0"/>
              </a:spcAft>
              <a:buNone/>
              <a:defRPr/>
            </a:lvl4pPr>
            <a:lvl5pPr marL="0" lvl="4" indent="0" algn="ctr">
              <a:spcBef>
                <a:spcPts val="0"/>
              </a:spcBef>
              <a:spcAft>
                <a:spcPts val="0"/>
              </a:spcAft>
              <a:buNone/>
              <a:defRPr/>
            </a:lvl5pPr>
            <a:lvl6pPr marL="0" lvl="5" indent="0" algn="ctr">
              <a:spcBef>
                <a:spcPts val="0"/>
              </a:spcBef>
              <a:spcAft>
                <a:spcPts val="0"/>
              </a:spcAft>
              <a:buNone/>
              <a:defRPr/>
            </a:lvl6pPr>
            <a:lvl7pPr marL="0" lvl="6" indent="0" algn="ctr">
              <a:spcBef>
                <a:spcPts val="0"/>
              </a:spcBef>
              <a:spcAft>
                <a:spcPts val="0"/>
              </a:spcAft>
              <a:buNone/>
              <a:defRPr/>
            </a:lvl7pPr>
            <a:lvl8pPr marL="0" lvl="7" indent="0" algn="ctr">
              <a:spcBef>
                <a:spcPts val="0"/>
              </a:spcBef>
              <a:spcAft>
                <a:spcPts val="0"/>
              </a:spcAft>
              <a:buNone/>
              <a:defRPr/>
            </a:lvl8pPr>
            <a:lvl9pPr marL="0" lvl="8" indent="0" algn="ctr">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0"/>
        <p:cNvGrpSpPr/>
        <p:nvPr/>
      </p:nvGrpSpPr>
      <p:grpSpPr>
        <a:xfrm>
          <a:off x="0" y="0"/>
          <a:ext cx="0" cy="0"/>
          <a:chOff x="0" y="0"/>
          <a:chExt cx="0" cy="0"/>
        </a:xfrm>
      </p:grpSpPr>
      <p:grpSp>
        <p:nvGrpSpPr>
          <p:cNvPr id="141" name="Google Shape;141;p79"/>
          <p:cNvGrpSpPr/>
          <p:nvPr/>
        </p:nvGrpSpPr>
        <p:grpSpPr>
          <a:xfrm>
            <a:off x="4267200" y="0"/>
            <a:ext cx="4876800" cy="6858000"/>
            <a:chOff x="4267200" y="0"/>
            <a:chExt cx="4876800" cy="6858000"/>
          </a:xfrm>
        </p:grpSpPr>
        <p:pic>
          <p:nvPicPr>
            <p:cNvPr id="142" name="Google Shape;142;p79" descr="Overlay-Blank.jpg"/>
            <p:cNvPicPr preferRelativeResize="0"/>
            <p:nvPr/>
          </p:nvPicPr>
          <p:blipFill rotWithShape="1">
            <a:blip r:embed="rId2">
              <a:alphaModFix/>
            </a:blip>
            <a:srcRect l="4302" r="46874"/>
            <a:stretch/>
          </p:blipFill>
          <p:spPr>
            <a:xfrm>
              <a:off x="4495800" y="0"/>
              <a:ext cx="4648200" cy="6858000"/>
            </a:xfrm>
            <a:prstGeom prst="rect">
              <a:avLst/>
            </a:prstGeom>
            <a:noFill/>
            <a:ln>
              <a:noFill/>
            </a:ln>
          </p:spPr>
        </p:pic>
        <p:pic>
          <p:nvPicPr>
            <p:cNvPr id="143" name="Google Shape;143;p79" descr="Overlay-VerticalBridge.jpg"/>
            <p:cNvPicPr preferRelativeResize="0"/>
            <p:nvPr/>
          </p:nvPicPr>
          <p:blipFill rotWithShape="1">
            <a:blip r:embed="rId3">
              <a:alphaModFix/>
            </a:blip>
            <a:srcRect/>
            <a:stretch/>
          </p:blipFill>
          <p:spPr>
            <a:xfrm flipH="1">
              <a:off x="4267200" y="0"/>
              <a:ext cx="267891" cy="6858000"/>
            </a:xfrm>
            <a:prstGeom prst="rect">
              <a:avLst/>
            </a:prstGeom>
            <a:noFill/>
            <a:ln>
              <a:noFill/>
            </a:ln>
          </p:spPr>
        </p:pic>
      </p:grpSp>
      <p:sp>
        <p:nvSpPr>
          <p:cNvPr id="144" name="Google Shape;144;p79"/>
          <p:cNvSpPr txBox="1">
            <a:spLocks noGrp="1"/>
          </p:cNvSpPr>
          <p:nvPr>
            <p:ph type="title"/>
          </p:nvPr>
        </p:nvSpPr>
        <p:spPr>
          <a:xfrm>
            <a:off x="381000" y="609600"/>
            <a:ext cx="3612776" cy="1537447"/>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2"/>
              </a:buClr>
              <a:buSzPts val="3600"/>
              <a:buFont typeface="Candara"/>
              <a:buNone/>
              <a:defRPr sz="36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5" name="Google Shape;145;p79"/>
          <p:cNvSpPr txBox="1">
            <a:spLocks noGrp="1"/>
          </p:cNvSpPr>
          <p:nvPr>
            <p:ph type="body" idx="1"/>
          </p:nvPr>
        </p:nvSpPr>
        <p:spPr>
          <a:xfrm>
            <a:off x="4885859" y="381001"/>
            <a:ext cx="3813174" cy="5697537"/>
          </a:xfrm>
          <a:prstGeom prst="rect">
            <a:avLst/>
          </a:prstGeom>
          <a:noFill/>
          <a:ln>
            <a:noFill/>
          </a:ln>
        </p:spPr>
        <p:txBody>
          <a:bodyPr spcFirstLastPara="1" wrap="square" lIns="91425" tIns="45700" rIns="91425" bIns="45700" anchor="t" anchorCtr="0">
            <a:normAutofit/>
          </a:bodyPr>
          <a:lstStyle>
            <a:lvl1pPr marL="457200" lvl="0" indent="-381000" algn="l">
              <a:spcBef>
                <a:spcPts val="2400"/>
              </a:spcBef>
              <a:spcAft>
                <a:spcPts val="0"/>
              </a:spcAft>
              <a:buSzPts val="2400"/>
              <a:buChar char="•"/>
              <a:defRPr sz="2400" b="0"/>
            </a:lvl1pPr>
            <a:lvl2pPr marL="914400" lvl="1" indent="-368300" algn="l">
              <a:spcBef>
                <a:spcPts val="600"/>
              </a:spcBef>
              <a:spcAft>
                <a:spcPts val="0"/>
              </a:spcAft>
              <a:buSzPts val="2200"/>
              <a:buChar char="•"/>
              <a:defRPr sz="2200" b="0"/>
            </a:lvl2pPr>
            <a:lvl3pPr marL="1371600" lvl="2" indent="-355600" algn="l">
              <a:spcBef>
                <a:spcPts val="600"/>
              </a:spcBef>
              <a:spcAft>
                <a:spcPts val="0"/>
              </a:spcAft>
              <a:buSzPts val="2000"/>
              <a:buChar char="•"/>
              <a:defRPr sz="2000" b="0"/>
            </a:lvl3pPr>
            <a:lvl4pPr marL="1828800" lvl="3" indent="-342900" algn="l">
              <a:spcBef>
                <a:spcPts val="600"/>
              </a:spcBef>
              <a:spcAft>
                <a:spcPts val="0"/>
              </a:spcAft>
              <a:buSzPts val="1800"/>
              <a:buChar char="•"/>
              <a:defRPr sz="1800" b="0"/>
            </a:lvl4pPr>
            <a:lvl5pPr marL="2286000" lvl="4" indent="-342900" algn="l">
              <a:spcBef>
                <a:spcPts val="600"/>
              </a:spcBef>
              <a:spcAft>
                <a:spcPts val="0"/>
              </a:spcAft>
              <a:buSzPts val="1800"/>
              <a:buChar char="•"/>
              <a:defRPr sz="1800" b="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146" name="Google Shape;146;p79"/>
          <p:cNvSpPr txBox="1">
            <a:spLocks noGrp="1"/>
          </p:cNvSpPr>
          <p:nvPr>
            <p:ph type="body" idx="2"/>
          </p:nvPr>
        </p:nvSpPr>
        <p:spPr>
          <a:xfrm>
            <a:off x="381000" y="2209801"/>
            <a:ext cx="3612776" cy="3200400"/>
          </a:xfrm>
          <a:prstGeom prst="rect">
            <a:avLst/>
          </a:prstGeom>
          <a:noFill/>
          <a:ln>
            <a:noFill/>
          </a:ln>
        </p:spPr>
        <p:txBody>
          <a:bodyPr spcFirstLastPara="1" wrap="square" lIns="91425" tIns="45700" rIns="91425" bIns="45700" anchor="t" anchorCtr="0">
            <a:normAutofit/>
          </a:bodyPr>
          <a:lstStyle>
            <a:lvl1pPr marL="457200" lvl="0" indent="-228600" algn="ctr">
              <a:spcBef>
                <a:spcPts val="2400"/>
              </a:spcBef>
              <a:spcAft>
                <a:spcPts val="0"/>
              </a:spcAft>
              <a:buSzPts val="1800"/>
              <a:buNone/>
              <a:defRPr sz="1800" b="0"/>
            </a:lvl1pPr>
            <a:lvl2pPr marL="914400" lvl="1" indent="-228600" algn="l">
              <a:spcBef>
                <a:spcPts val="600"/>
              </a:spcBef>
              <a:spcAft>
                <a:spcPts val="0"/>
              </a:spcAft>
              <a:buSzPts val="1200"/>
              <a:buNone/>
              <a:defRPr sz="1200"/>
            </a:lvl2pPr>
            <a:lvl3pPr marL="1371600" lvl="2" indent="-228600" algn="l">
              <a:spcBef>
                <a:spcPts val="600"/>
              </a:spcBef>
              <a:spcAft>
                <a:spcPts val="0"/>
              </a:spcAft>
              <a:buSzPts val="1000"/>
              <a:buNone/>
              <a:defRPr sz="1000"/>
            </a:lvl3pPr>
            <a:lvl4pPr marL="1828800" lvl="3" indent="-228600" algn="l">
              <a:spcBef>
                <a:spcPts val="600"/>
              </a:spcBef>
              <a:spcAft>
                <a:spcPts val="0"/>
              </a:spcAft>
              <a:buSzPts val="900"/>
              <a:buNone/>
              <a:defRPr sz="900"/>
            </a:lvl4pPr>
            <a:lvl5pPr marL="2286000" lvl="4" indent="-228600" algn="l">
              <a:spcBef>
                <a:spcPts val="600"/>
              </a:spcBef>
              <a:spcAft>
                <a:spcPts val="0"/>
              </a:spcAft>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47" name="Google Shape;147;p79"/>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79"/>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79"/>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marR="0" lvl="0" indent="0" algn="ctr">
              <a:spcBef>
                <a:spcPts val="0"/>
              </a:spcBef>
              <a:spcAft>
                <a:spcPts val="0"/>
              </a:spcAft>
              <a:buNone/>
              <a:defRPr sz="1200" b="1">
                <a:solidFill>
                  <a:srgbClr val="9E8AD6"/>
                </a:solidFill>
                <a:latin typeface="Arial"/>
                <a:ea typeface="Arial"/>
                <a:cs typeface="Arial"/>
                <a:sym typeface="Arial"/>
              </a:defRPr>
            </a:lvl1pPr>
            <a:lvl2pPr marL="0" marR="0" lvl="1" indent="0" algn="ctr">
              <a:spcBef>
                <a:spcPts val="0"/>
              </a:spcBef>
              <a:spcAft>
                <a:spcPts val="0"/>
              </a:spcAft>
              <a:buNone/>
              <a:defRPr sz="1200" b="1">
                <a:solidFill>
                  <a:srgbClr val="9E8AD6"/>
                </a:solidFill>
                <a:latin typeface="Arial"/>
                <a:ea typeface="Arial"/>
                <a:cs typeface="Arial"/>
                <a:sym typeface="Arial"/>
              </a:defRPr>
            </a:lvl2pPr>
            <a:lvl3pPr marL="0" marR="0" lvl="2" indent="0" algn="ctr">
              <a:spcBef>
                <a:spcPts val="0"/>
              </a:spcBef>
              <a:spcAft>
                <a:spcPts val="0"/>
              </a:spcAft>
              <a:buNone/>
              <a:defRPr sz="1200" b="1">
                <a:solidFill>
                  <a:srgbClr val="9E8AD6"/>
                </a:solidFill>
                <a:latin typeface="Arial"/>
                <a:ea typeface="Arial"/>
                <a:cs typeface="Arial"/>
                <a:sym typeface="Arial"/>
              </a:defRPr>
            </a:lvl3pPr>
            <a:lvl4pPr marL="0" marR="0" lvl="3" indent="0" algn="ctr">
              <a:spcBef>
                <a:spcPts val="0"/>
              </a:spcBef>
              <a:spcAft>
                <a:spcPts val="0"/>
              </a:spcAft>
              <a:buNone/>
              <a:defRPr sz="1200" b="1">
                <a:solidFill>
                  <a:srgbClr val="9E8AD6"/>
                </a:solidFill>
                <a:latin typeface="Arial"/>
                <a:ea typeface="Arial"/>
                <a:cs typeface="Arial"/>
                <a:sym typeface="Arial"/>
              </a:defRPr>
            </a:lvl4pPr>
            <a:lvl5pPr marL="0" marR="0" lvl="4" indent="0" algn="ctr">
              <a:spcBef>
                <a:spcPts val="0"/>
              </a:spcBef>
              <a:spcAft>
                <a:spcPts val="0"/>
              </a:spcAft>
              <a:buNone/>
              <a:defRPr sz="1200" b="1">
                <a:solidFill>
                  <a:srgbClr val="9E8AD6"/>
                </a:solidFill>
                <a:latin typeface="Arial"/>
                <a:ea typeface="Arial"/>
                <a:cs typeface="Arial"/>
                <a:sym typeface="Arial"/>
              </a:defRPr>
            </a:lvl5pPr>
            <a:lvl6pPr marL="0" marR="0" lvl="5" indent="0" algn="ctr">
              <a:spcBef>
                <a:spcPts val="0"/>
              </a:spcBef>
              <a:spcAft>
                <a:spcPts val="0"/>
              </a:spcAft>
              <a:buNone/>
              <a:defRPr sz="1200" b="1">
                <a:solidFill>
                  <a:srgbClr val="9E8AD6"/>
                </a:solidFill>
                <a:latin typeface="Arial"/>
                <a:ea typeface="Arial"/>
                <a:cs typeface="Arial"/>
                <a:sym typeface="Arial"/>
              </a:defRPr>
            </a:lvl6pPr>
            <a:lvl7pPr marL="0" marR="0" lvl="6" indent="0" algn="ctr">
              <a:spcBef>
                <a:spcPts val="0"/>
              </a:spcBef>
              <a:spcAft>
                <a:spcPts val="0"/>
              </a:spcAft>
              <a:buNone/>
              <a:defRPr sz="1200" b="1">
                <a:solidFill>
                  <a:srgbClr val="9E8AD6"/>
                </a:solidFill>
                <a:latin typeface="Arial"/>
                <a:ea typeface="Arial"/>
                <a:cs typeface="Arial"/>
                <a:sym typeface="Arial"/>
              </a:defRPr>
            </a:lvl7pPr>
            <a:lvl8pPr marL="0" marR="0" lvl="7" indent="0" algn="ctr">
              <a:spcBef>
                <a:spcPts val="0"/>
              </a:spcBef>
              <a:spcAft>
                <a:spcPts val="0"/>
              </a:spcAft>
              <a:buNone/>
              <a:defRPr sz="1200" b="1">
                <a:solidFill>
                  <a:srgbClr val="9E8AD6"/>
                </a:solidFill>
                <a:latin typeface="Arial"/>
                <a:ea typeface="Arial"/>
                <a:cs typeface="Arial"/>
                <a:sym typeface="Arial"/>
              </a:defRPr>
            </a:lvl8pPr>
            <a:lvl9pPr marL="0" marR="0" lvl="8" indent="0" algn="ctr">
              <a:spcBef>
                <a:spcPts val="0"/>
              </a:spcBef>
              <a:spcAft>
                <a:spcPts val="0"/>
              </a:spcAft>
              <a:buNone/>
              <a:defRPr sz="1200" b="1">
                <a:solidFill>
                  <a:srgbClr val="9E8AD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9.pn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image" Target="../media/image8.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5">
            <a:alphaModFix/>
          </a:blip>
          <a:stretch>
            <a:fillRect/>
          </a:stretch>
        </a:blipFill>
        <a:effectLst/>
      </p:bgPr>
    </p:bg>
    <p:spTree>
      <p:nvGrpSpPr>
        <p:cNvPr id="1" name="Shape 50"/>
        <p:cNvGrpSpPr/>
        <p:nvPr/>
      </p:nvGrpSpPr>
      <p:grpSpPr>
        <a:xfrm>
          <a:off x="0" y="0"/>
          <a:ext cx="0" cy="0"/>
          <a:chOff x="0" y="0"/>
          <a:chExt cx="0" cy="0"/>
        </a:xfrm>
      </p:grpSpPr>
      <p:sp>
        <p:nvSpPr>
          <p:cNvPr id="51" name="Google Shape;51;p65"/>
          <p:cNvSpPr txBox="1">
            <a:spLocks noGrp="1"/>
          </p:cNvSpPr>
          <p:nvPr>
            <p:ph type="title"/>
          </p:nvPr>
        </p:nvSpPr>
        <p:spPr>
          <a:xfrm>
            <a:off x="792162" y="40341"/>
            <a:ext cx="7570787" cy="1411941"/>
          </a:xfrm>
          <a:prstGeom prst="rect">
            <a:avLst/>
          </a:prstGeom>
          <a:noFill/>
          <a:ln>
            <a:noFill/>
          </a:ln>
        </p:spPr>
        <p:txBody>
          <a:bodyPr spcFirstLastPara="1" wrap="square" lIns="91425" tIns="45700" rIns="91425" bIns="45700" anchor="ctr" anchorCtr="0">
            <a:noAutofit/>
          </a:bodyPr>
          <a:lstStyle>
            <a:lvl1pPr marR="0" lvl="0" algn="ctr" rtl="0">
              <a:lnSpc>
                <a:spcPct val="111111"/>
              </a:lnSpc>
              <a:spcBef>
                <a:spcPts val="0"/>
              </a:spcBef>
              <a:spcAft>
                <a:spcPts val="0"/>
              </a:spcAft>
              <a:buClr>
                <a:schemeClr val="dk2"/>
              </a:buClr>
              <a:buSzPts val="5400"/>
              <a:buFont typeface="Candara"/>
              <a:buNone/>
              <a:defRPr sz="5400" b="0" i="0" u="none" strike="noStrike" cap="none">
                <a:solidFill>
                  <a:schemeClr val="dk2"/>
                </a:solidFill>
                <a:latin typeface="Candara"/>
                <a:ea typeface="Candara"/>
                <a:cs typeface="Candara"/>
                <a:sym typeface="Candar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65"/>
          <p:cNvSpPr txBox="1">
            <a:spLocks noGrp="1"/>
          </p:cNvSpPr>
          <p:nvPr>
            <p:ph type="body" idx="1"/>
          </p:nvPr>
        </p:nvSpPr>
        <p:spPr>
          <a:xfrm>
            <a:off x="792162" y="1761565"/>
            <a:ext cx="7570787" cy="4289611"/>
          </a:xfrm>
          <a:prstGeom prst="rect">
            <a:avLst/>
          </a:prstGeom>
          <a:noFill/>
          <a:ln>
            <a:noFill/>
          </a:ln>
        </p:spPr>
        <p:txBody>
          <a:bodyPr spcFirstLastPara="1" wrap="square" lIns="91425" tIns="45700" rIns="91425" bIns="45700" anchor="t" anchorCtr="0">
            <a:normAutofit/>
          </a:bodyPr>
          <a:lstStyle>
            <a:lvl1pPr marL="457200" marR="0" lvl="0" indent="-406400" algn="l" rtl="0">
              <a:spcBef>
                <a:spcPts val="2400"/>
              </a:spcBef>
              <a:spcAft>
                <a:spcPts val="0"/>
              </a:spcAft>
              <a:buClr>
                <a:srgbClr val="B9AAE2"/>
              </a:buClr>
              <a:buSzPts val="2800"/>
              <a:buFont typeface="Candara"/>
              <a:buChar char="•"/>
              <a:defRPr sz="2800" b="0" i="0" u="none" strike="noStrike" cap="none">
                <a:solidFill>
                  <a:schemeClr val="dk2"/>
                </a:solidFill>
                <a:latin typeface="Candara"/>
                <a:ea typeface="Candara"/>
                <a:cs typeface="Candara"/>
                <a:sym typeface="Candara"/>
              </a:defRPr>
            </a:lvl1pPr>
            <a:lvl2pPr marL="914400" marR="0" lvl="1" indent="-393700" algn="l" rtl="0">
              <a:spcBef>
                <a:spcPts val="600"/>
              </a:spcBef>
              <a:spcAft>
                <a:spcPts val="0"/>
              </a:spcAft>
              <a:buClr>
                <a:schemeClr val="dk2"/>
              </a:buClr>
              <a:buSzPts val="2600"/>
              <a:buFont typeface="Candara"/>
              <a:buChar char="•"/>
              <a:defRPr sz="2600" b="0" i="0" u="none" strike="noStrike" cap="none">
                <a:solidFill>
                  <a:schemeClr val="dk2"/>
                </a:solidFill>
                <a:latin typeface="Candara"/>
                <a:ea typeface="Candara"/>
                <a:cs typeface="Candara"/>
                <a:sym typeface="Candara"/>
              </a:defRPr>
            </a:lvl2pPr>
            <a:lvl3pPr marL="1371600" marR="0" lvl="2" indent="-381000" algn="l" rtl="0">
              <a:spcBef>
                <a:spcPts val="600"/>
              </a:spcBef>
              <a:spcAft>
                <a:spcPts val="0"/>
              </a:spcAft>
              <a:buClr>
                <a:srgbClr val="B9AAE2"/>
              </a:buClr>
              <a:buSzPts val="2400"/>
              <a:buFont typeface="Candara"/>
              <a:buChar char="•"/>
              <a:defRPr sz="2400" b="0" i="0" u="none" strike="noStrike" cap="none">
                <a:solidFill>
                  <a:schemeClr val="dk2"/>
                </a:solidFill>
                <a:latin typeface="Candara"/>
                <a:ea typeface="Candara"/>
                <a:cs typeface="Candara"/>
                <a:sym typeface="Candara"/>
              </a:defRPr>
            </a:lvl3pPr>
            <a:lvl4pPr marL="1828800" marR="0" lvl="3" indent="-368300" algn="l" rtl="0">
              <a:spcBef>
                <a:spcPts val="600"/>
              </a:spcBef>
              <a:spcAft>
                <a:spcPts val="0"/>
              </a:spcAft>
              <a:buClr>
                <a:schemeClr val="dk2"/>
              </a:buClr>
              <a:buSzPts val="2200"/>
              <a:buFont typeface="Candara"/>
              <a:buChar char="•"/>
              <a:defRPr sz="2200" b="0" i="0" u="none" strike="noStrike" cap="none">
                <a:solidFill>
                  <a:schemeClr val="dk2"/>
                </a:solidFill>
                <a:latin typeface="Candara"/>
                <a:ea typeface="Candara"/>
                <a:cs typeface="Candara"/>
                <a:sym typeface="Candara"/>
              </a:defRPr>
            </a:lvl4pPr>
            <a:lvl5pPr marL="2286000" marR="0" lvl="4" indent="-355600" algn="l" rtl="0">
              <a:spcBef>
                <a:spcPts val="600"/>
              </a:spcBef>
              <a:spcAft>
                <a:spcPts val="0"/>
              </a:spcAft>
              <a:buClr>
                <a:srgbClr val="B9AAE2"/>
              </a:buClr>
              <a:buSzPts val="2000"/>
              <a:buFont typeface="Candara"/>
              <a:buChar char="•"/>
              <a:defRPr sz="2000" b="0" i="0" u="none" strike="noStrike" cap="none">
                <a:solidFill>
                  <a:schemeClr val="dk2"/>
                </a:solidFill>
                <a:latin typeface="Candara"/>
                <a:ea typeface="Candara"/>
                <a:cs typeface="Candara"/>
                <a:sym typeface="Candara"/>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ndara"/>
                <a:ea typeface="Candara"/>
                <a:cs typeface="Candara"/>
                <a:sym typeface="Candara"/>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ndara"/>
                <a:ea typeface="Candara"/>
                <a:cs typeface="Candara"/>
                <a:sym typeface="Candara"/>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ndara"/>
                <a:ea typeface="Candara"/>
                <a:cs typeface="Candara"/>
                <a:sym typeface="Candara"/>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ndara"/>
                <a:ea typeface="Candara"/>
                <a:cs typeface="Candara"/>
                <a:sym typeface="Candara"/>
              </a:defRPr>
            </a:lvl9pPr>
          </a:lstStyle>
          <a:p>
            <a:endParaRPr/>
          </a:p>
        </p:txBody>
      </p:sp>
      <p:sp>
        <p:nvSpPr>
          <p:cNvPr id="53" name="Google Shape;53;p65"/>
          <p:cNvSpPr txBox="1">
            <a:spLocks noGrp="1"/>
          </p:cNvSpPr>
          <p:nvPr>
            <p:ph type="dt" idx="10"/>
          </p:nvPr>
        </p:nvSpPr>
        <p:spPr>
          <a:xfrm>
            <a:off x="6651812" y="6356350"/>
            <a:ext cx="21336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b="1" i="0" u="none" strike="noStrike" cap="none">
                <a:solidFill>
                  <a:srgbClr val="9E8AD6"/>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4" name="Google Shape;54;p65"/>
          <p:cNvSpPr txBox="1">
            <a:spLocks noGrp="1"/>
          </p:cNvSpPr>
          <p:nvPr>
            <p:ph type="sldNum" idx="12"/>
          </p:nvPr>
        </p:nvSpPr>
        <p:spPr>
          <a:xfrm>
            <a:off x="4267200" y="6356350"/>
            <a:ext cx="609600" cy="36512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b="1" i="0" u="none" strike="noStrike" cap="none">
                <a:solidFill>
                  <a:srgbClr val="9E8AD6"/>
                </a:solidFill>
                <a:latin typeface="Arial"/>
                <a:ea typeface="Arial"/>
                <a:cs typeface="Arial"/>
                <a:sym typeface="Arial"/>
              </a:defRPr>
            </a:lvl1pPr>
            <a:lvl2pPr marL="0" marR="0" lvl="1" indent="0" algn="ctr" rtl="0">
              <a:spcBef>
                <a:spcPts val="0"/>
              </a:spcBef>
              <a:spcAft>
                <a:spcPts val="0"/>
              </a:spcAft>
              <a:buNone/>
              <a:defRPr sz="1200" b="1" i="0" u="none" strike="noStrike" cap="none">
                <a:solidFill>
                  <a:srgbClr val="9E8AD6"/>
                </a:solidFill>
                <a:latin typeface="Arial"/>
                <a:ea typeface="Arial"/>
                <a:cs typeface="Arial"/>
                <a:sym typeface="Arial"/>
              </a:defRPr>
            </a:lvl2pPr>
            <a:lvl3pPr marL="0" marR="0" lvl="2" indent="0" algn="ctr" rtl="0">
              <a:spcBef>
                <a:spcPts val="0"/>
              </a:spcBef>
              <a:spcAft>
                <a:spcPts val="0"/>
              </a:spcAft>
              <a:buNone/>
              <a:defRPr sz="1200" b="1" i="0" u="none" strike="noStrike" cap="none">
                <a:solidFill>
                  <a:srgbClr val="9E8AD6"/>
                </a:solidFill>
                <a:latin typeface="Arial"/>
                <a:ea typeface="Arial"/>
                <a:cs typeface="Arial"/>
                <a:sym typeface="Arial"/>
              </a:defRPr>
            </a:lvl3pPr>
            <a:lvl4pPr marL="0" marR="0" lvl="3" indent="0" algn="ctr" rtl="0">
              <a:spcBef>
                <a:spcPts val="0"/>
              </a:spcBef>
              <a:spcAft>
                <a:spcPts val="0"/>
              </a:spcAft>
              <a:buNone/>
              <a:defRPr sz="1200" b="1" i="0" u="none" strike="noStrike" cap="none">
                <a:solidFill>
                  <a:srgbClr val="9E8AD6"/>
                </a:solidFill>
                <a:latin typeface="Arial"/>
                <a:ea typeface="Arial"/>
                <a:cs typeface="Arial"/>
                <a:sym typeface="Arial"/>
              </a:defRPr>
            </a:lvl4pPr>
            <a:lvl5pPr marL="0" marR="0" lvl="4" indent="0" algn="ctr" rtl="0">
              <a:spcBef>
                <a:spcPts val="0"/>
              </a:spcBef>
              <a:spcAft>
                <a:spcPts val="0"/>
              </a:spcAft>
              <a:buNone/>
              <a:defRPr sz="1200" b="1" i="0" u="none" strike="noStrike" cap="none">
                <a:solidFill>
                  <a:srgbClr val="9E8AD6"/>
                </a:solidFill>
                <a:latin typeface="Arial"/>
                <a:ea typeface="Arial"/>
                <a:cs typeface="Arial"/>
                <a:sym typeface="Arial"/>
              </a:defRPr>
            </a:lvl5pPr>
            <a:lvl6pPr marL="0" marR="0" lvl="5" indent="0" algn="ctr" rtl="0">
              <a:spcBef>
                <a:spcPts val="0"/>
              </a:spcBef>
              <a:spcAft>
                <a:spcPts val="0"/>
              </a:spcAft>
              <a:buNone/>
              <a:defRPr sz="1200" b="1" i="0" u="none" strike="noStrike" cap="none">
                <a:solidFill>
                  <a:srgbClr val="9E8AD6"/>
                </a:solidFill>
                <a:latin typeface="Arial"/>
                <a:ea typeface="Arial"/>
                <a:cs typeface="Arial"/>
                <a:sym typeface="Arial"/>
              </a:defRPr>
            </a:lvl6pPr>
            <a:lvl7pPr marL="0" marR="0" lvl="6" indent="0" algn="ctr" rtl="0">
              <a:spcBef>
                <a:spcPts val="0"/>
              </a:spcBef>
              <a:spcAft>
                <a:spcPts val="0"/>
              </a:spcAft>
              <a:buNone/>
              <a:defRPr sz="1200" b="1" i="0" u="none" strike="noStrike" cap="none">
                <a:solidFill>
                  <a:srgbClr val="9E8AD6"/>
                </a:solidFill>
                <a:latin typeface="Arial"/>
                <a:ea typeface="Arial"/>
                <a:cs typeface="Arial"/>
                <a:sym typeface="Arial"/>
              </a:defRPr>
            </a:lvl7pPr>
            <a:lvl8pPr marL="0" marR="0" lvl="7" indent="0" algn="ctr" rtl="0">
              <a:spcBef>
                <a:spcPts val="0"/>
              </a:spcBef>
              <a:spcAft>
                <a:spcPts val="0"/>
              </a:spcAft>
              <a:buNone/>
              <a:defRPr sz="1200" b="1" i="0" u="none" strike="noStrike" cap="none">
                <a:solidFill>
                  <a:srgbClr val="9E8AD6"/>
                </a:solidFill>
                <a:latin typeface="Arial"/>
                <a:ea typeface="Arial"/>
                <a:cs typeface="Arial"/>
                <a:sym typeface="Arial"/>
              </a:defRPr>
            </a:lvl8pPr>
            <a:lvl9pPr marL="0" marR="0" lvl="8" indent="0" algn="ctr" rtl="0">
              <a:spcBef>
                <a:spcPts val="0"/>
              </a:spcBef>
              <a:spcAft>
                <a:spcPts val="0"/>
              </a:spcAft>
              <a:buNone/>
              <a:defRPr sz="1200" b="1" i="0" u="none" strike="noStrike" cap="none">
                <a:solidFill>
                  <a:srgbClr val="9E8AD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55" name="Google Shape;55;p65"/>
          <p:cNvSpPr txBox="1">
            <a:spLocks noGrp="1"/>
          </p:cNvSpPr>
          <p:nvPr>
            <p:ph type="ftr" idx="11"/>
          </p:nvPr>
        </p:nvSpPr>
        <p:spPr>
          <a:xfrm>
            <a:off x="372035" y="6356350"/>
            <a:ext cx="2895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1" i="0" u="none" strike="noStrike" cap="none">
                <a:solidFill>
                  <a:srgbClr val="9E8AD6"/>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pic>
        <p:nvPicPr>
          <p:cNvPr id="1028" name="Picture 6" descr="UWindsor powerpoint bottom1.jpg"/>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0" y="6165305"/>
            <a:ext cx="9144000" cy="692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41961" y="6216757"/>
            <a:ext cx="655494" cy="396840"/>
          </a:xfrm>
          <a:prstGeom prst="rect">
            <a:avLst/>
          </a:prstGeom>
        </p:spPr>
      </p:pic>
      <p:sp>
        <p:nvSpPr>
          <p:cNvPr id="4" name="TextBox 3"/>
          <p:cNvSpPr txBox="1"/>
          <p:nvPr/>
        </p:nvSpPr>
        <p:spPr>
          <a:xfrm>
            <a:off x="395536" y="6488668"/>
            <a:ext cx="2148345" cy="369332"/>
          </a:xfrm>
          <a:prstGeom prst="rect">
            <a:avLst/>
          </a:prstGeom>
          <a:noFill/>
        </p:spPr>
        <p:txBody>
          <a:bodyPr wrap="none" rtlCol="0">
            <a:spAutoFit/>
          </a:bodyPr>
          <a:lstStyle/>
          <a:p>
            <a:pPr algn="ctr"/>
            <a:r>
              <a:rPr lang="en-US" sz="900" dirty="0" smtClean="0">
                <a:solidFill>
                  <a:schemeClr val="tx1"/>
                </a:solidFill>
                <a:latin typeface="Arial Narrow" panose="020B0606020202030204" pitchFamily="34" charset="0"/>
                <a:ea typeface="Linux Biolinum" panose="02000503000000000000" pitchFamily="2" charset="0"/>
                <a:cs typeface="Linux Biolinum" panose="02000503000000000000" pitchFamily="2" charset="0"/>
              </a:rPr>
              <a:t>Vietnam</a:t>
            </a:r>
            <a:r>
              <a:rPr lang="en-US" sz="900" baseline="0" dirty="0" smtClean="0">
                <a:solidFill>
                  <a:schemeClr val="tx1"/>
                </a:solidFill>
                <a:latin typeface="Arial Narrow" panose="020B0606020202030204" pitchFamily="34" charset="0"/>
                <a:ea typeface="Linux Biolinum" panose="02000503000000000000" pitchFamily="2" charset="0"/>
                <a:cs typeface="Linux Biolinum" panose="02000503000000000000" pitchFamily="2" charset="0"/>
              </a:rPr>
              <a:t> – Korea University </a:t>
            </a:r>
          </a:p>
          <a:p>
            <a:r>
              <a:rPr lang="en-US" sz="900" baseline="0" dirty="0" smtClean="0">
                <a:solidFill>
                  <a:schemeClr val="tx1"/>
                </a:solidFill>
                <a:latin typeface="Arial Narrow" panose="020B0606020202030204" pitchFamily="34" charset="0"/>
                <a:ea typeface="Linux Biolinum" panose="02000503000000000000" pitchFamily="2" charset="0"/>
                <a:cs typeface="Linux Biolinum" panose="02000503000000000000" pitchFamily="2" charset="0"/>
              </a:rPr>
              <a:t>of Information and Communication Technology</a:t>
            </a:r>
            <a:endParaRPr lang="en-US" sz="900" dirty="0">
              <a:solidFill>
                <a:schemeClr val="tx1"/>
              </a:solidFill>
              <a:latin typeface="Arial Narrow" panose="020B0606020202030204" pitchFamily="34" charset="0"/>
              <a:ea typeface="Linux Biolinum" panose="02000503000000000000" pitchFamily="2" charset="0"/>
              <a:cs typeface="Linux Biolinum" panose="02000503000000000000" pitchFamily="2" charset="0"/>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iming>
    <p:tnLst>
      <p:par>
        <p:cTn id="1" dur="indefinite" restart="never" nodeType="tmRoot"/>
      </p:par>
    </p:tnLst>
  </p:timing>
  <p:hf sldNum="0" hdr="0" ftr="0" dt="0"/>
  <p:txStyles>
    <p:titleStyle>
      <a:lvl1pPr algn="ctr" rtl="0" eaLnBrk="1" fontAlgn="base" hangingPunct="1">
        <a:spcBef>
          <a:spcPct val="0"/>
        </a:spcBef>
        <a:spcAft>
          <a:spcPct val="0"/>
        </a:spcAft>
        <a:defRPr sz="3600">
          <a:solidFill>
            <a:schemeClr val="tx2"/>
          </a:solidFill>
          <a:latin typeface="+mj-lt"/>
          <a:ea typeface="ＭＳ Ｐゴシック" charset="0"/>
          <a:cs typeface="ＭＳ Ｐゴシック" charset="0"/>
        </a:defRPr>
      </a:lvl1pPr>
      <a:lvl2pPr algn="ctr" rtl="0" eaLnBrk="1" fontAlgn="base" hangingPunct="1">
        <a:spcBef>
          <a:spcPct val="0"/>
        </a:spcBef>
        <a:spcAft>
          <a:spcPct val="0"/>
        </a:spcAft>
        <a:defRPr sz="4400">
          <a:solidFill>
            <a:schemeClr val="tx2"/>
          </a:solidFill>
          <a:latin typeface="Arial" charset="0"/>
          <a:ea typeface="ＭＳ Ｐゴシック" charset="0"/>
          <a:cs typeface="ＭＳ Ｐゴシック" charset="0"/>
        </a:defRPr>
      </a:lvl2pPr>
      <a:lvl3pPr algn="ctr" rtl="0" eaLnBrk="1" fontAlgn="base" hangingPunct="1">
        <a:spcBef>
          <a:spcPct val="0"/>
        </a:spcBef>
        <a:spcAft>
          <a:spcPct val="0"/>
        </a:spcAft>
        <a:defRPr sz="4400">
          <a:solidFill>
            <a:schemeClr val="tx2"/>
          </a:solidFill>
          <a:latin typeface="Arial" charset="0"/>
          <a:ea typeface="ＭＳ Ｐゴシック" charset="0"/>
          <a:cs typeface="ＭＳ Ｐゴシック" charset="0"/>
        </a:defRPr>
      </a:lvl3pPr>
      <a:lvl4pPr algn="ctr" rtl="0" eaLnBrk="1" fontAlgn="base" hangingPunct="1">
        <a:spcBef>
          <a:spcPct val="0"/>
        </a:spcBef>
        <a:spcAft>
          <a:spcPct val="0"/>
        </a:spcAft>
        <a:defRPr sz="4400">
          <a:solidFill>
            <a:schemeClr val="tx2"/>
          </a:solidFill>
          <a:latin typeface="Arial" charset="0"/>
          <a:ea typeface="ＭＳ Ｐゴシック" charset="0"/>
          <a:cs typeface="ＭＳ Ｐゴシック" charset="0"/>
        </a:defRPr>
      </a:lvl4pPr>
      <a:lvl5pPr algn="ctr" rtl="0" eaLnBrk="1" fontAlgn="base" hangingPunct="1">
        <a:spcBef>
          <a:spcPct val="0"/>
        </a:spcBef>
        <a:spcAft>
          <a:spcPct val="0"/>
        </a:spcAft>
        <a:defRPr sz="4400">
          <a:solidFill>
            <a:schemeClr val="tx2"/>
          </a:solidFill>
          <a:latin typeface="Arial" charset="0"/>
          <a:ea typeface="ＭＳ Ｐゴシック" charset="0"/>
          <a:cs typeface="ＭＳ Ｐゴシック" charset="0"/>
        </a:defRPr>
      </a:lvl5pPr>
      <a:lvl6pPr marL="457200" algn="ctr" rtl="0" eaLnBrk="1" fontAlgn="base" hangingPunct="1">
        <a:spcBef>
          <a:spcPct val="0"/>
        </a:spcBef>
        <a:spcAft>
          <a:spcPct val="0"/>
        </a:spcAft>
        <a:defRPr sz="4400">
          <a:solidFill>
            <a:schemeClr val="tx2"/>
          </a:solidFill>
          <a:latin typeface="Arial" charset="0"/>
        </a:defRPr>
      </a:lvl6pPr>
      <a:lvl7pPr marL="914400" algn="ctr" rtl="0" eaLnBrk="1" fontAlgn="base" hangingPunct="1">
        <a:spcBef>
          <a:spcPct val="0"/>
        </a:spcBef>
        <a:spcAft>
          <a:spcPct val="0"/>
        </a:spcAft>
        <a:defRPr sz="4400">
          <a:solidFill>
            <a:schemeClr val="tx2"/>
          </a:solidFill>
          <a:latin typeface="Arial" charset="0"/>
        </a:defRPr>
      </a:lvl7pPr>
      <a:lvl8pPr marL="1371600" algn="ctr" rtl="0" eaLnBrk="1" fontAlgn="base" hangingPunct="1">
        <a:spcBef>
          <a:spcPct val="0"/>
        </a:spcBef>
        <a:spcAft>
          <a:spcPct val="0"/>
        </a:spcAft>
        <a:defRPr sz="4400">
          <a:solidFill>
            <a:schemeClr val="tx2"/>
          </a:solidFill>
          <a:latin typeface="Arial" charset="0"/>
        </a:defRPr>
      </a:lvl8pPr>
      <a:lvl9pPr marL="1828800" algn="ctr" rtl="0" eaLnBrk="1" fontAlgn="base" hangingPunct="1">
        <a:spcBef>
          <a:spcPct val="0"/>
        </a:spcBef>
        <a:spcAft>
          <a:spcPct val="0"/>
        </a:spcAft>
        <a:defRPr sz="4400">
          <a:solidFill>
            <a:schemeClr val="tx2"/>
          </a:solidFill>
          <a:latin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Char char="–"/>
        <a:defRPr sz="2800">
          <a:solidFill>
            <a:schemeClr val="tx1"/>
          </a:solidFill>
          <a:latin typeface="+mn-lt"/>
          <a:ea typeface="ＭＳ Ｐゴシック" charset="-128"/>
        </a:defRPr>
      </a:lvl2pPr>
      <a:lvl3pPr marL="1143000" indent="-228600" algn="l" rtl="0" eaLnBrk="1" fontAlgn="base" hangingPunct="1">
        <a:spcBef>
          <a:spcPct val="20000"/>
        </a:spcBef>
        <a:spcAft>
          <a:spcPct val="0"/>
        </a:spcAft>
        <a:buChar char="•"/>
        <a:defRPr sz="2400">
          <a:solidFill>
            <a:schemeClr val="tx1"/>
          </a:solidFill>
          <a:latin typeface="+mn-lt"/>
          <a:ea typeface="ＭＳ Ｐゴシック" charset="-128"/>
        </a:defRPr>
      </a:lvl3pPr>
      <a:lvl4pPr marL="1600200" indent="-228600" algn="l" rtl="0" eaLnBrk="1" fontAlgn="base" hangingPunct="1">
        <a:spcBef>
          <a:spcPct val="20000"/>
        </a:spcBef>
        <a:spcAft>
          <a:spcPct val="0"/>
        </a:spcAft>
        <a:buChar char="–"/>
        <a:defRPr sz="2000">
          <a:solidFill>
            <a:schemeClr val="tx1"/>
          </a:solidFill>
          <a:latin typeface="+mn-lt"/>
          <a:ea typeface="ＭＳ Ｐゴシック" charset="-128"/>
        </a:defRPr>
      </a:lvl4pPr>
      <a:lvl5pPr marL="2057400" indent="-228600" algn="l" rtl="0" eaLnBrk="1" fontAlgn="base" hangingPunct="1">
        <a:spcBef>
          <a:spcPct val="20000"/>
        </a:spcBef>
        <a:spcAft>
          <a:spcPct val="0"/>
        </a:spcAft>
        <a:buChar char="»"/>
        <a:defRPr sz="2000">
          <a:solidFill>
            <a:schemeClr val="tx1"/>
          </a:solidFill>
          <a:latin typeface="+mn-lt"/>
          <a:ea typeface="ＭＳ Ｐゴシック" charset="-128"/>
        </a:defRPr>
      </a:lvl5pPr>
      <a:lvl6pPr marL="2514600" indent="-228600" algn="l" rtl="0" eaLnBrk="1" fontAlgn="base" hangingPunct="1">
        <a:spcBef>
          <a:spcPct val="20000"/>
        </a:spcBef>
        <a:spcAft>
          <a:spcPct val="0"/>
        </a:spcAft>
        <a:buChar char="»"/>
        <a:defRPr sz="2000">
          <a:solidFill>
            <a:schemeClr val="tx1"/>
          </a:solidFill>
          <a:latin typeface="+mn-lt"/>
          <a:ea typeface="ＭＳ Ｐゴシック" charset="-128"/>
        </a:defRPr>
      </a:lvl6pPr>
      <a:lvl7pPr marL="2971800" indent="-228600" algn="l" rtl="0" eaLnBrk="1" fontAlgn="base" hangingPunct="1">
        <a:spcBef>
          <a:spcPct val="20000"/>
        </a:spcBef>
        <a:spcAft>
          <a:spcPct val="0"/>
        </a:spcAft>
        <a:buChar char="»"/>
        <a:defRPr sz="2000">
          <a:solidFill>
            <a:schemeClr val="tx1"/>
          </a:solidFill>
          <a:latin typeface="+mn-lt"/>
          <a:ea typeface="ＭＳ Ｐゴシック" charset="-128"/>
        </a:defRPr>
      </a:lvl7pPr>
      <a:lvl8pPr marL="3429000" indent="-228600" algn="l" rtl="0" eaLnBrk="1" fontAlgn="base" hangingPunct="1">
        <a:spcBef>
          <a:spcPct val="20000"/>
        </a:spcBef>
        <a:spcAft>
          <a:spcPct val="0"/>
        </a:spcAft>
        <a:buChar char="»"/>
        <a:defRPr sz="2000">
          <a:solidFill>
            <a:schemeClr val="tx1"/>
          </a:solidFill>
          <a:latin typeface="+mn-lt"/>
          <a:ea typeface="ＭＳ Ｐゴシック" charset="-128"/>
        </a:defRPr>
      </a:lvl8pPr>
      <a:lvl9pPr marL="3886200" indent="-228600" algn="l" rtl="0" eaLnBrk="1" fontAlgn="base" hangingPunct="1">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5.xml"/><Relationship Id="rId5" Type="http://schemas.openxmlformats.org/officeDocument/2006/relationships/image" Target="../media/image24.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hyperlink" Target="http://en.wikipedia.org/wiki/Playfair_cipher" TargetMode="External"/><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hyperlink" Target="http://www.youtube.com/watch?v=quKhvu2tPy8"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en.wikipedia.org/wiki/Hill_cipher" TargetMode="External"/><Relationship Id="rId1" Type="http://schemas.openxmlformats.org/officeDocument/2006/relationships/slideLayout" Target="../slideLayouts/slideLayout15.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15.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7.xml"/><Relationship Id="rId1" Type="http://schemas.openxmlformats.org/officeDocument/2006/relationships/slideLayout" Target="../slideLayouts/slideLayout15.xml"/><Relationship Id="rId5" Type="http://schemas.openxmlformats.org/officeDocument/2006/relationships/image" Target="../media/image33.png"/><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1"/>
          <p:cNvSpPr txBox="1">
            <a:spLocks noGrp="1"/>
          </p:cNvSpPr>
          <p:nvPr>
            <p:ph type="ctrTitle"/>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Chapter </a:t>
            </a:r>
            <a:r>
              <a:rPr lang="en-US" dirty="0" smtClean="0"/>
              <a:t>3</a:t>
            </a:r>
            <a:endParaRPr dirty="0"/>
          </a:p>
        </p:txBody>
      </p:sp>
      <p:sp>
        <p:nvSpPr>
          <p:cNvPr id="192" name="Google Shape;192;p1"/>
          <p:cNvSpPr txBox="1">
            <a:spLocks noGrp="1"/>
          </p:cNvSpPr>
          <p:nvPr>
            <p:ph type="subTitle" idx="1"/>
          </p:nvPr>
        </p:nvSpPr>
        <p:spPr>
          <a:xfrm>
            <a:off x="1475656" y="4077072"/>
            <a:ext cx="6096000" cy="144016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chemeClr val="dk1"/>
              </a:buClr>
              <a:buSzPts val="3600"/>
              <a:buFont typeface="Arial"/>
              <a:buNone/>
            </a:pPr>
            <a:r>
              <a:rPr lang="en-US" sz="3600" dirty="0"/>
              <a:t>Classical Encryption Techniques</a:t>
            </a:r>
            <a:endParaRPr dirty="0"/>
          </a:p>
        </p:txBody>
      </p:sp>
      <p:pic>
        <p:nvPicPr>
          <p:cNvPr id="193" name="Google Shape;193;p1" descr="crypto.jpg"/>
          <p:cNvPicPr preferRelativeResize="0"/>
          <p:nvPr/>
        </p:nvPicPr>
        <p:blipFill rotWithShape="1">
          <a:blip r:embed="rId3">
            <a:alphaModFix/>
          </a:blip>
          <a:srcRect l="-16674" t="-1110" r="-18211" b="44444"/>
          <a:stretch/>
        </p:blipFill>
        <p:spPr>
          <a:xfrm>
            <a:off x="3581400" y="1447800"/>
            <a:ext cx="2109547" cy="1209027"/>
          </a:xfrm>
          <a:prstGeom prst="ellipse">
            <a:avLst/>
          </a:prstGeom>
          <a:solidFill>
            <a:srgbClr val="D8D8D8"/>
          </a:solid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10"/>
          <p:cNvSpPr txBox="1">
            <a:spLocks noGrp="1"/>
          </p:cNvSpPr>
          <p:nvPr>
            <p:ph type="title"/>
          </p:nvPr>
        </p:nvSpPr>
        <p:spPr>
          <a:xfrm>
            <a:off x="0" y="40341"/>
            <a:ext cx="9144000" cy="1411941"/>
          </a:xfrm>
          <a:prstGeom prst="rect">
            <a:avLst/>
          </a:prstGeom>
          <a:noFill/>
          <a:ln>
            <a:noFill/>
          </a:ln>
        </p:spPr>
        <p:txBody>
          <a:bodyPr spcFirstLastPara="1" wrap="square" lIns="91425" tIns="45700" rIns="91425" bIns="45700" anchor="ctr" anchorCtr="0">
            <a:noAutofit/>
          </a:bodyPr>
          <a:lstStyle/>
          <a:p>
            <a:pPr marL="0" lvl="0" indent="0" algn="ctr" rtl="0">
              <a:lnSpc>
                <a:spcPct val="111111"/>
              </a:lnSpc>
              <a:spcBef>
                <a:spcPts val="0"/>
              </a:spcBef>
              <a:spcAft>
                <a:spcPts val="0"/>
              </a:spcAft>
              <a:buClr>
                <a:schemeClr val="dk2"/>
              </a:buClr>
              <a:buSzPts val="5400"/>
              <a:buFont typeface="Candara"/>
              <a:buNone/>
            </a:pPr>
            <a:r>
              <a:rPr lang="en-US" dirty="0"/>
              <a:t>Encryption Scheme Security</a:t>
            </a:r>
            <a:endParaRPr dirty="0"/>
          </a:p>
        </p:txBody>
      </p:sp>
      <p:sp>
        <p:nvSpPr>
          <p:cNvPr id="281" name="Google Shape;281;p10"/>
          <p:cNvSpPr txBox="1">
            <a:spLocks noGrp="1"/>
          </p:cNvSpPr>
          <p:nvPr>
            <p:ph type="body" idx="1"/>
          </p:nvPr>
        </p:nvSpPr>
        <p:spPr>
          <a:xfrm>
            <a:off x="792162" y="1761565"/>
            <a:ext cx="7570787" cy="4791635"/>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SzPts val="2800"/>
              <a:buChar char="•"/>
            </a:pPr>
            <a:r>
              <a:rPr lang="en-US" dirty="0"/>
              <a:t>Unconditionally secure</a:t>
            </a:r>
            <a:endParaRPr dirty="0"/>
          </a:p>
          <a:p>
            <a:pPr marL="685800" lvl="1" indent="-336550" algn="l" rtl="0">
              <a:spcBef>
                <a:spcPts val="600"/>
              </a:spcBef>
              <a:spcAft>
                <a:spcPts val="0"/>
              </a:spcAft>
              <a:buSzPts val="2600"/>
              <a:buChar char="•"/>
            </a:pPr>
            <a:r>
              <a:rPr lang="en-US" dirty="0"/>
              <a:t>No matter how much time an opponent has, it is impossible for him or her to decrypt the </a:t>
            </a:r>
            <a:r>
              <a:rPr lang="en-US" dirty="0" err="1"/>
              <a:t>ciphertext</a:t>
            </a:r>
            <a:r>
              <a:rPr lang="en-US" dirty="0"/>
              <a:t> simply because the required information is not there</a:t>
            </a:r>
            <a:endParaRPr dirty="0"/>
          </a:p>
          <a:p>
            <a:pPr marL="342900" lvl="0" indent="-342900" algn="l" rtl="0">
              <a:spcBef>
                <a:spcPts val="2400"/>
              </a:spcBef>
              <a:spcAft>
                <a:spcPts val="0"/>
              </a:spcAft>
              <a:buSzPts val="2800"/>
              <a:buChar char="•"/>
            </a:pPr>
            <a:r>
              <a:rPr lang="en-US" dirty="0"/>
              <a:t>Computationally secure</a:t>
            </a:r>
            <a:endParaRPr dirty="0"/>
          </a:p>
          <a:p>
            <a:pPr marL="685800" lvl="1" indent="-336550" algn="l" rtl="0">
              <a:spcBef>
                <a:spcPts val="600"/>
              </a:spcBef>
              <a:spcAft>
                <a:spcPts val="0"/>
              </a:spcAft>
              <a:buSzPts val="2600"/>
              <a:buChar char="•"/>
            </a:pPr>
            <a:r>
              <a:rPr lang="en-US" dirty="0"/>
              <a:t>The cost of breaking the cipher exceeds the value of the encrypted information</a:t>
            </a:r>
            <a:endParaRPr dirty="0"/>
          </a:p>
          <a:p>
            <a:pPr marL="685800" lvl="1" indent="-336550" algn="l" rtl="0">
              <a:spcBef>
                <a:spcPts val="600"/>
              </a:spcBef>
              <a:spcAft>
                <a:spcPts val="0"/>
              </a:spcAft>
              <a:buSzPts val="2600"/>
              <a:buChar char="•"/>
            </a:pPr>
            <a:r>
              <a:rPr lang="en-US" dirty="0"/>
              <a:t>The time required to break the cipher      exceeds the useful lifetime of the      information</a:t>
            </a:r>
            <a:endParaRPr dirty="0"/>
          </a:p>
        </p:txBody>
      </p:sp>
      <p:pic>
        <p:nvPicPr>
          <p:cNvPr id="282" name="Google Shape;282;p10"/>
          <p:cNvPicPr preferRelativeResize="0"/>
          <p:nvPr/>
        </p:nvPicPr>
        <p:blipFill rotWithShape="1">
          <a:blip r:embed="rId3">
            <a:alphaModFix/>
          </a:blip>
          <a:srcRect/>
          <a:stretch/>
        </p:blipFill>
        <p:spPr>
          <a:xfrm>
            <a:off x="7162800" y="4953000"/>
            <a:ext cx="1733550" cy="1714500"/>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1"/>
          <p:cNvSpPr txBox="1">
            <a:spLocks noGrp="1"/>
          </p:cNvSpPr>
          <p:nvPr>
            <p:ph type="title"/>
          </p:nvPr>
        </p:nvSpPr>
        <p:spPr>
          <a:xfrm>
            <a:off x="792162" y="40341"/>
            <a:ext cx="7570787" cy="1411941"/>
          </a:xfrm>
          <a:prstGeom prst="rect">
            <a:avLst/>
          </a:prstGeom>
          <a:noFill/>
          <a:ln>
            <a:noFill/>
          </a:ln>
        </p:spPr>
        <p:txBody>
          <a:bodyPr spcFirstLastPara="1" wrap="square" lIns="91425" tIns="45700" rIns="91425" bIns="45700" anchor="ctr" anchorCtr="0">
            <a:noAutofit/>
          </a:bodyPr>
          <a:lstStyle/>
          <a:p>
            <a:pPr marL="0" lvl="0" indent="0" algn="ctr" rtl="0">
              <a:lnSpc>
                <a:spcPct val="111111"/>
              </a:lnSpc>
              <a:spcBef>
                <a:spcPts val="0"/>
              </a:spcBef>
              <a:spcAft>
                <a:spcPts val="0"/>
              </a:spcAft>
              <a:buClr>
                <a:schemeClr val="dk2"/>
              </a:buClr>
              <a:buSzPts val="5400"/>
              <a:buFont typeface="Candara"/>
              <a:buNone/>
            </a:pPr>
            <a:r>
              <a:rPr lang="en-US"/>
              <a:t>Brute-Force Attack</a:t>
            </a:r>
            <a:endParaRPr/>
          </a:p>
        </p:txBody>
      </p:sp>
      <p:sp>
        <p:nvSpPr>
          <p:cNvPr id="289" name="Google Shape;289;p11"/>
          <p:cNvSpPr/>
          <p:nvPr/>
        </p:nvSpPr>
        <p:spPr>
          <a:xfrm>
            <a:off x="533400" y="1752600"/>
            <a:ext cx="8077200" cy="4791635"/>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noFill/>
          <a:ln>
            <a:noFill/>
          </a:ln>
        </p:spPr>
        <p:txBody>
          <a:bodyPr spcFirstLastPara="1" wrap="square" lIns="91425" tIns="45700" rIns="91425" bIns="45700" anchor="ctr" anchorCtr="1">
            <a:noAutofit/>
          </a:bodyPr>
          <a:lstStyle/>
          <a:p>
            <a:pPr marL="114300" marR="0" lvl="1" indent="-114300" algn="l" rtl="0">
              <a:lnSpc>
                <a:spcPct val="75000"/>
              </a:lnSpc>
              <a:spcBef>
                <a:spcPts val="0"/>
              </a:spcBef>
              <a:spcAft>
                <a:spcPts val="0"/>
              </a:spcAft>
              <a:buClr>
                <a:schemeClr val="dk1"/>
              </a:buClr>
              <a:buSzPts val="1800"/>
              <a:buFont typeface="Arial"/>
              <a:buChar char="•"/>
            </a:pPr>
            <a:r>
              <a:rPr lang="en-US" sz="1800" b="0" i="0" u="none" strike="noStrike" cap="none">
                <a:solidFill>
                  <a:schemeClr val="dk1"/>
                </a:solidFill>
                <a:latin typeface="Arial"/>
                <a:ea typeface="Arial"/>
                <a:cs typeface="Arial"/>
                <a:sym typeface="Arial"/>
              </a:rPr>
              <a:t>Involves trying every possible key until an intelligible translation of the ciphertext into plaintext is obtained</a:t>
            </a:r>
            <a:endParaRPr sz="1800" b="0" i="0" u="none" strike="noStrike" cap="none">
              <a:solidFill>
                <a:schemeClr val="dk1"/>
              </a:solidFill>
              <a:latin typeface="Arial"/>
              <a:ea typeface="Arial"/>
              <a:cs typeface="Arial"/>
              <a:sym typeface="Arial"/>
            </a:endParaRPr>
          </a:p>
          <a:p>
            <a:pPr marL="114300" marR="0" lvl="1" indent="-114300" algn="l" rtl="0">
              <a:lnSpc>
                <a:spcPct val="75000"/>
              </a:lnSpc>
              <a:spcBef>
                <a:spcPts val="180"/>
              </a:spcBef>
              <a:spcAft>
                <a:spcPts val="0"/>
              </a:spcAft>
              <a:buClr>
                <a:schemeClr val="dk1"/>
              </a:buClr>
              <a:buSzPts val="1800"/>
              <a:buFont typeface="Arial"/>
              <a:buChar char="•"/>
            </a:pPr>
            <a:r>
              <a:rPr lang="en-US" sz="1800" b="0" i="0" u="none" strike="noStrike" cap="none">
                <a:solidFill>
                  <a:schemeClr val="dk1"/>
                </a:solidFill>
                <a:latin typeface="Arial"/>
                <a:ea typeface="Arial"/>
                <a:cs typeface="Arial"/>
                <a:sym typeface="Arial"/>
              </a:rPr>
              <a:t>On average, half of all possible keys must be tried to achieve success</a:t>
            </a:r>
            <a:endParaRPr sz="1800" b="0" i="0" u="none" strike="noStrike" cap="none">
              <a:solidFill>
                <a:schemeClr val="dk1"/>
              </a:solidFill>
              <a:latin typeface="Arial"/>
              <a:ea typeface="Arial"/>
              <a:cs typeface="Arial"/>
              <a:sym typeface="Arial"/>
            </a:endParaRPr>
          </a:p>
          <a:p>
            <a:pPr marL="114300" marR="0" lvl="1" indent="-114300" algn="l" rtl="0">
              <a:lnSpc>
                <a:spcPct val="75000"/>
              </a:lnSpc>
              <a:spcBef>
                <a:spcPts val="180"/>
              </a:spcBef>
              <a:spcAft>
                <a:spcPts val="0"/>
              </a:spcAft>
              <a:buClr>
                <a:schemeClr val="dk1"/>
              </a:buClr>
              <a:buSzPts val="1800"/>
              <a:buFont typeface="Arial"/>
              <a:buChar char="•"/>
            </a:pPr>
            <a:r>
              <a:rPr lang="en-US" sz="1800" b="0" i="0" u="none" strike="noStrike" cap="none">
                <a:solidFill>
                  <a:schemeClr val="dk1"/>
                </a:solidFill>
                <a:latin typeface="Arial"/>
                <a:ea typeface="Arial"/>
                <a:cs typeface="Arial"/>
                <a:sym typeface="Arial"/>
              </a:rPr>
              <a:t>To supplement the brute-force approach, some degree of knowledge about the expected plaintext is needed, and some means of automatically distinguishing plaintext from garble is also needed</a:t>
            </a:r>
            <a:endParaRPr sz="1800" b="0" i="0" u="none" strike="noStrike" cap="none">
              <a:solidFill>
                <a:schemeClr val="dk1"/>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12"/>
          <p:cNvSpPr txBox="1">
            <a:spLocks noGrp="1"/>
          </p:cNvSpPr>
          <p:nvPr>
            <p:ph type="title"/>
          </p:nvPr>
        </p:nvSpPr>
        <p:spPr>
          <a:xfrm>
            <a:off x="457200" y="274638"/>
            <a:ext cx="8229600" cy="85010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Substitution Technique</a:t>
            </a:r>
            <a:endParaRPr/>
          </a:p>
        </p:txBody>
      </p:sp>
      <p:sp>
        <p:nvSpPr>
          <p:cNvPr id="296" name="Google Shape;296;p12"/>
          <p:cNvSpPr txBox="1">
            <a:spLocks noGrp="1"/>
          </p:cNvSpPr>
          <p:nvPr>
            <p:ph idx="1"/>
          </p:nvPr>
        </p:nvSpPr>
        <p:spPr>
          <a:xfrm>
            <a:off x="792163" y="1484785"/>
            <a:ext cx="7570787" cy="4763616"/>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800"/>
              <a:buFont typeface="Arial"/>
              <a:buChar char="•"/>
            </a:pPr>
            <a:r>
              <a:rPr lang="en-US" sz="2800"/>
              <a:t>Is one in which the letters of plaintext are replaced by other letters or by numbers or symbols</a:t>
            </a:r>
            <a:endParaRPr/>
          </a:p>
          <a:p>
            <a:pPr marL="342900" lvl="0" indent="-342900" algn="l" rtl="0">
              <a:spcBef>
                <a:spcPts val="560"/>
              </a:spcBef>
              <a:spcAft>
                <a:spcPts val="0"/>
              </a:spcAft>
              <a:buClr>
                <a:schemeClr val="dk1"/>
              </a:buClr>
              <a:buSzPts val="2800"/>
              <a:buFont typeface="Arial"/>
              <a:buChar char="•"/>
            </a:pPr>
            <a:r>
              <a:rPr lang="en-US" sz="2800"/>
              <a:t>If the plaintext is viewed as a sequence of bits, then substitution involves replacing plaintext bit patterns with ciphertext bit patterns</a:t>
            </a:r>
            <a:endParaRPr sz="2800"/>
          </a:p>
        </p:txBody>
      </p:sp>
      <p:pic>
        <p:nvPicPr>
          <p:cNvPr id="297" name="Google Shape;297;p12"/>
          <p:cNvPicPr preferRelativeResize="0"/>
          <p:nvPr/>
        </p:nvPicPr>
        <p:blipFill rotWithShape="1">
          <a:blip r:embed="rId3">
            <a:alphaModFix/>
          </a:blip>
          <a:srcRect/>
          <a:stretch/>
        </p:blipFill>
        <p:spPr>
          <a:xfrm>
            <a:off x="6808694" y="4509120"/>
            <a:ext cx="1198681" cy="1181557"/>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13"/>
          <p:cNvSpPr txBox="1">
            <a:spLocks noGrp="1"/>
          </p:cNvSpPr>
          <p:nvPr>
            <p:ph type="title"/>
          </p:nvPr>
        </p:nvSpPr>
        <p:spPr>
          <a:xfrm>
            <a:off x="792162" y="40341"/>
            <a:ext cx="7570787" cy="1411941"/>
          </a:xfrm>
          <a:prstGeom prst="rect">
            <a:avLst/>
          </a:prstGeom>
          <a:noFill/>
          <a:ln>
            <a:noFill/>
          </a:ln>
        </p:spPr>
        <p:txBody>
          <a:bodyPr spcFirstLastPara="1" wrap="square" lIns="91425" tIns="45700" rIns="91425" bIns="45700" anchor="ctr" anchorCtr="0">
            <a:noAutofit/>
          </a:bodyPr>
          <a:lstStyle/>
          <a:p>
            <a:pPr marL="0" lvl="0" indent="0" algn="ctr" rtl="0">
              <a:lnSpc>
                <a:spcPct val="111111"/>
              </a:lnSpc>
              <a:spcBef>
                <a:spcPts val="0"/>
              </a:spcBef>
              <a:spcAft>
                <a:spcPts val="0"/>
              </a:spcAft>
              <a:buClr>
                <a:schemeClr val="dk2"/>
              </a:buClr>
              <a:buSzPts val="5400"/>
              <a:buFont typeface="Candara"/>
              <a:buNone/>
            </a:pPr>
            <a:r>
              <a:rPr lang="en-US"/>
              <a:t>Caesar Cipher</a:t>
            </a:r>
            <a:endParaRPr/>
          </a:p>
        </p:txBody>
      </p:sp>
      <p:sp>
        <p:nvSpPr>
          <p:cNvPr id="304" name="Google Shape;304;p13"/>
          <p:cNvSpPr txBox="1">
            <a:spLocks noGrp="1"/>
          </p:cNvSpPr>
          <p:nvPr>
            <p:ph type="body" idx="1"/>
          </p:nvPr>
        </p:nvSpPr>
        <p:spPr>
          <a:xfrm>
            <a:off x="609600" y="1761565"/>
            <a:ext cx="8001000" cy="4791635"/>
          </a:xfrm>
          <a:prstGeom prst="rect">
            <a:avLst/>
          </a:prstGeom>
          <a:noFill/>
          <a:ln>
            <a:noFill/>
          </a:ln>
        </p:spPr>
        <p:txBody>
          <a:bodyPr spcFirstLastPara="1" wrap="square" lIns="91425" tIns="45700" rIns="91425" bIns="45700" anchor="t" anchorCtr="0">
            <a:normAutofit fontScale="92500" lnSpcReduction="10000"/>
          </a:bodyPr>
          <a:lstStyle/>
          <a:p>
            <a:pPr marL="342900" lvl="0" indent="-342900" algn="l" rtl="0">
              <a:spcBef>
                <a:spcPts val="0"/>
              </a:spcBef>
              <a:spcAft>
                <a:spcPts val="0"/>
              </a:spcAft>
              <a:buSzPct val="100000"/>
              <a:buChar char="•"/>
            </a:pPr>
            <a:r>
              <a:rPr lang="en-US" dirty="0"/>
              <a:t>Simplest and earliest known use of a substitution cipher (used by Julius Caesar)</a:t>
            </a:r>
            <a:endParaRPr dirty="0"/>
          </a:p>
          <a:p>
            <a:pPr marL="342900" lvl="0" indent="-342900" algn="l" rtl="0">
              <a:spcBef>
                <a:spcPts val="2400"/>
              </a:spcBef>
              <a:spcAft>
                <a:spcPts val="0"/>
              </a:spcAft>
              <a:buSzPct val="100000"/>
              <a:buChar char="•"/>
            </a:pPr>
            <a:r>
              <a:rPr lang="en-US" dirty="0"/>
              <a:t>Involves replacing each letter of the alphabet with the letter </a:t>
            </a:r>
            <a:r>
              <a:rPr lang="en-US" dirty="0">
                <a:solidFill>
                  <a:srgbClr val="FF0000"/>
                </a:solidFill>
              </a:rPr>
              <a:t>standing three places </a:t>
            </a:r>
            <a:r>
              <a:rPr lang="en-US" dirty="0"/>
              <a:t>further down the alphabet</a:t>
            </a:r>
            <a:endParaRPr dirty="0"/>
          </a:p>
          <a:p>
            <a:pPr marL="342900" lvl="0" indent="-342900" algn="l" rtl="0">
              <a:spcBef>
                <a:spcPts val="2400"/>
              </a:spcBef>
              <a:spcAft>
                <a:spcPts val="0"/>
              </a:spcAft>
              <a:buSzPct val="100000"/>
              <a:buChar char="•"/>
            </a:pPr>
            <a:r>
              <a:rPr lang="en-US" dirty="0"/>
              <a:t>Alphabet is wrapped around so that the letter following Z is A</a:t>
            </a:r>
            <a:endParaRPr dirty="0"/>
          </a:p>
          <a:p>
            <a:pPr marL="342900" lvl="0" indent="-342900" algn="l" rtl="0">
              <a:spcBef>
                <a:spcPts val="2400"/>
              </a:spcBef>
              <a:spcAft>
                <a:spcPts val="0"/>
              </a:spcAft>
              <a:buSzPct val="100000"/>
              <a:buNone/>
            </a:pPr>
            <a:r>
              <a:rPr lang="en-US" dirty="0"/>
              <a:t>	plain:    </a:t>
            </a:r>
            <a:r>
              <a:rPr lang="en-US" dirty="0">
                <a:latin typeface="Courier New"/>
                <a:ea typeface="Courier New"/>
                <a:cs typeface="Courier New"/>
                <a:sym typeface="Courier New"/>
              </a:rPr>
              <a:t>MEET ME AFTER THE TOGA PARTY</a:t>
            </a:r>
            <a:endParaRPr dirty="0"/>
          </a:p>
          <a:p>
            <a:pPr marL="342900" lvl="0" indent="-342900" algn="l" rtl="0">
              <a:spcBef>
                <a:spcPts val="2400"/>
              </a:spcBef>
              <a:spcAft>
                <a:spcPts val="0"/>
              </a:spcAft>
              <a:buSzPct val="100000"/>
              <a:buNone/>
            </a:pPr>
            <a:r>
              <a:rPr lang="en-US" dirty="0"/>
              <a:t>	cipher: </a:t>
            </a:r>
            <a:r>
              <a:rPr lang="en-US" dirty="0">
                <a:latin typeface="Courier New"/>
                <a:ea typeface="Courier New"/>
                <a:cs typeface="Courier New"/>
                <a:sym typeface="Courier New"/>
              </a:rPr>
              <a:t>PHHW PH DIWHU WKH WRJD SDUWB</a:t>
            </a:r>
            <a:endParaRPr dirty="0">
              <a:latin typeface="Courier New"/>
              <a:ea typeface="Courier New"/>
              <a:cs typeface="Courier New"/>
              <a:sym typeface="Courier New"/>
            </a:endParaRPr>
          </a:p>
        </p:txBody>
      </p:sp>
      <p:pic>
        <p:nvPicPr>
          <p:cNvPr id="305" name="Google Shape;305;p13"/>
          <p:cNvPicPr preferRelativeResize="0"/>
          <p:nvPr/>
        </p:nvPicPr>
        <p:blipFill rotWithShape="1">
          <a:blip r:embed="rId3">
            <a:alphaModFix/>
          </a:blip>
          <a:srcRect/>
          <a:stretch/>
        </p:blipFill>
        <p:spPr>
          <a:xfrm>
            <a:off x="7391400" y="228600"/>
            <a:ext cx="1005928" cy="990600"/>
          </a:xfrm>
          <a:prstGeom prst="rect">
            <a:avLst/>
          </a:prstGeom>
          <a:noFill/>
          <a:ln>
            <a:noFill/>
          </a:ln>
        </p:spPr>
      </p:pic>
      <p:pic>
        <p:nvPicPr>
          <p:cNvPr id="306" name="Google Shape;306;p13"/>
          <p:cNvPicPr preferRelativeResize="0"/>
          <p:nvPr/>
        </p:nvPicPr>
        <p:blipFill rotWithShape="1">
          <a:blip r:embed="rId3">
            <a:alphaModFix/>
          </a:blip>
          <a:srcRect/>
          <a:stretch/>
        </p:blipFill>
        <p:spPr>
          <a:xfrm rot="734462">
            <a:off x="693468" y="221355"/>
            <a:ext cx="1006891" cy="991548"/>
          </a:xfrm>
          <a:prstGeom prst="rect">
            <a:avLst/>
          </a:prstGeom>
          <a:noFill/>
          <a:ln>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14"/>
          <p:cNvSpPr txBox="1">
            <a:spLocks noGrp="1"/>
          </p:cNvSpPr>
          <p:nvPr>
            <p:ph type="title"/>
          </p:nvPr>
        </p:nvSpPr>
        <p:spPr>
          <a:xfrm>
            <a:off x="792162" y="40341"/>
            <a:ext cx="7570787" cy="1411941"/>
          </a:xfrm>
          <a:prstGeom prst="rect">
            <a:avLst/>
          </a:prstGeom>
          <a:noFill/>
          <a:ln>
            <a:noFill/>
          </a:ln>
        </p:spPr>
        <p:txBody>
          <a:bodyPr spcFirstLastPara="1" wrap="square" lIns="91425" tIns="45700" rIns="91425" bIns="45700" anchor="ctr" anchorCtr="0">
            <a:noAutofit/>
          </a:bodyPr>
          <a:lstStyle/>
          <a:p>
            <a:pPr marL="0" lvl="0" indent="0" algn="ctr" rtl="0">
              <a:lnSpc>
                <a:spcPct val="111111"/>
              </a:lnSpc>
              <a:spcBef>
                <a:spcPts val="0"/>
              </a:spcBef>
              <a:spcAft>
                <a:spcPts val="0"/>
              </a:spcAft>
              <a:buClr>
                <a:schemeClr val="dk2"/>
              </a:buClr>
              <a:buSzPts val="5400"/>
              <a:buFont typeface="Candara"/>
              <a:buNone/>
            </a:pPr>
            <a:r>
              <a:rPr lang="en-US"/>
              <a:t>Caesar Cipher Algorithm</a:t>
            </a:r>
            <a:endParaRPr/>
          </a:p>
        </p:txBody>
      </p:sp>
      <p:sp>
        <p:nvSpPr>
          <p:cNvPr id="313" name="Google Shape;313;p14"/>
          <p:cNvSpPr txBox="1">
            <a:spLocks noGrp="1"/>
          </p:cNvSpPr>
          <p:nvPr>
            <p:ph type="body" idx="1"/>
          </p:nvPr>
        </p:nvSpPr>
        <p:spPr>
          <a:xfrm>
            <a:off x="762000" y="1676400"/>
            <a:ext cx="7818438" cy="5020235"/>
          </a:xfrm>
          <a:prstGeom prst="rect">
            <a:avLst/>
          </a:prstGeom>
          <a:noFill/>
          <a:ln>
            <a:noFill/>
          </a:ln>
        </p:spPr>
        <p:txBody>
          <a:bodyPr spcFirstLastPara="1" wrap="square" lIns="91425" tIns="45700" rIns="91425" bIns="45700" anchor="t" anchorCtr="0">
            <a:normAutofit fontScale="70000" lnSpcReduction="20000"/>
          </a:bodyPr>
          <a:lstStyle/>
          <a:p>
            <a:pPr marL="342900" lvl="0" indent="-342900" algn="l" rtl="0">
              <a:lnSpc>
                <a:spcPct val="80000"/>
              </a:lnSpc>
              <a:spcBef>
                <a:spcPts val="0"/>
              </a:spcBef>
              <a:spcAft>
                <a:spcPts val="0"/>
              </a:spcAft>
              <a:buSzPct val="100000"/>
              <a:buChar char="•"/>
            </a:pPr>
            <a:r>
              <a:rPr lang="en-US" sz="2600"/>
              <a:t>Can define transformation as:</a:t>
            </a:r>
            <a:endParaRPr/>
          </a:p>
          <a:p>
            <a:pPr marL="685800" lvl="1" indent="-336550" algn="l" rtl="0">
              <a:spcBef>
                <a:spcPts val="600"/>
              </a:spcBef>
              <a:spcAft>
                <a:spcPts val="0"/>
              </a:spcAft>
              <a:buSzPct val="100000"/>
              <a:buFont typeface="Noto Sans Symbols"/>
              <a:buNone/>
            </a:pPr>
            <a:r>
              <a:rPr lang="en-US" sz="1800">
                <a:latin typeface="Courier New"/>
                <a:ea typeface="Courier New"/>
                <a:cs typeface="Courier New"/>
                <a:sym typeface="Courier New"/>
              </a:rPr>
              <a:t>a b c d e f g h i j k l m n o p q r s t u v w x y z</a:t>
            </a:r>
            <a:endParaRPr/>
          </a:p>
          <a:p>
            <a:pPr marL="685800" lvl="1" indent="-336550" algn="l" rtl="0">
              <a:spcBef>
                <a:spcPts val="600"/>
              </a:spcBef>
              <a:spcAft>
                <a:spcPts val="0"/>
              </a:spcAft>
              <a:buSzPct val="100000"/>
              <a:buFont typeface="Noto Sans Symbols"/>
              <a:buNone/>
            </a:pPr>
            <a:r>
              <a:rPr lang="en-US" sz="1800">
                <a:latin typeface="Courier New"/>
                <a:ea typeface="Courier New"/>
                <a:cs typeface="Courier New"/>
                <a:sym typeface="Courier New"/>
              </a:rPr>
              <a:t>D E F G H I J K L M N O P Q R S T U V W X Y Z A B C</a:t>
            </a:r>
            <a:endParaRPr/>
          </a:p>
          <a:p>
            <a:pPr marL="342900" lvl="0" indent="-342900" algn="l" rtl="0">
              <a:lnSpc>
                <a:spcPct val="80000"/>
              </a:lnSpc>
              <a:spcBef>
                <a:spcPts val="2400"/>
              </a:spcBef>
              <a:spcAft>
                <a:spcPts val="0"/>
              </a:spcAft>
              <a:buSzPct val="100000"/>
              <a:buChar char="•"/>
            </a:pPr>
            <a:r>
              <a:rPr lang="en-US" sz="2600"/>
              <a:t>Mathematically give each letter a number</a:t>
            </a:r>
            <a:endParaRPr/>
          </a:p>
          <a:p>
            <a:pPr marL="685800" lvl="1" indent="-336550" algn="l" rtl="0">
              <a:spcBef>
                <a:spcPts val="600"/>
              </a:spcBef>
              <a:spcAft>
                <a:spcPts val="0"/>
              </a:spcAft>
              <a:buSzPct val="100000"/>
              <a:buFont typeface="Noto Sans Symbols"/>
              <a:buNone/>
            </a:pPr>
            <a:r>
              <a:rPr lang="en-US" sz="1400">
                <a:latin typeface="Courier"/>
                <a:ea typeface="Courier"/>
                <a:cs typeface="Courier"/>
                <a:sym typeface="Courier"/>
              </a:rPr>
              <a:t>a b c d e f g h i j  k  l  m  n  o  p  q  r  s  t  u  v  w  x  y  z</a:t>
            </a:r>
            <a:endParaRPr/>
          </a:p>
          <a:p>
            <a:pPr marL="685800" lvl="1" indent="-336550" algn="l" rtl="0">
              <a:spcBef>
                <a:spcPts val="600"/>
              </a:spcBef>
              <a:spcAft>
                <a:spcPts val="0"/>
              </a:spcAft>
              <a:buSzPct val="100000"/>
              <a:buFont typeface="Noto Sans Symbols"/>
              <a:buNone/>
            </a:pPr>
            <a:r>
              <a:rPr lang="en-US" sz="1400">
                <a:latin typeface="Courier"/>
                <a:ea typeface="Courier"/>
                <a:cs typeface="Courier"/>
                <a:sym typeface="Courier"/>
              </a:rPr>
              <a:t>0 1 2 3 4 5 6 7 8 9 10 11 12 13 14 15 16 17 18 19 20 21 22 23 24 25</a:t>
            </a:r>
            <a:endParaRPr/>
          </a:p>
          <a:p>
            <a:pPr marL="342900" lvl="0" indent="-342900" algn="l" rtl="0">
              <a:lnSpc>
                <a:spcPct val="80000"/>
              </a:lnSpc>
              <a:spcBef>
                <a:spcPts val="2400"/>
              </a:spcBef>
              <a:spcAft>
                <a:spcPts val="0"/>
              </a:spcAft>
              <a:buSzPct val="100000"/>
              <a:buChar char="•"/>
            </a:pPr>
            <a:r>
              <a:rPr lang="en-US" sz="2600"/>
              <a:t>Algorithm can be expressed as:</a:t>
            </a:r>
            <a:endParaRPr i="1"/>
          </a:p>
          <a:p>
            <a:pPr marL="685800" lvl="1" indent="-336550" algn="l" rtl="0">
              <a:spcBef>
                <a:spcPts val="600"/>
              </a:spcBef>
              <a:spcAft>
                <a:spcPts val="0"/>
              </a:spcAft>
              <a:buSzPct val="100000"/>
              <a:buFont typeface="Noto Sans Symbols"/>
              <a:buNone/>
            </a:pPr>
            <a:r>
              <a:rPr lang="en-US" i="1"/>
              <a:t>		c </a:t>
            </a:r>
            <a:r>
              <a:rPr lang="en-US"/>
              <a:t>= E(3, </a:t>
            </a:r>
            <a:r>
              <a:rPr lang="en-US" i="1"/>
              <a:t>p</a:t>
            </a:r>
            <a:r>
              <a:rPr lang="en-US"/>
              <a:t>) = (</a:t>
            </a:r>
            <a:r>
              <a:rPr lang="en-US" i="1"/>
              <a:t>p </a:t>
            </a:r>
            <a:r>
              <a:rPr lang="en-US"/>
              <a:t>+ </a:t>
            </a:r>
            <a:r>
              <a:rPr lang="en-US" i="1"/>
              <a:t>3</a:t>
            </a:r>
            <a:r>
              <a:rPr lang="en-US"/>
              <a:t>) mod (26)</a:t>
            </a:r>
            <a:endParaRPr/>
          </a:p>
          <a:p>
            <a:pPr marL="685800" lvl="1" indent="-336550" algn="l" rtl="0">
              <a:spcBef>
                <a:spcPts val="600"/>
              </a:spcBef>
              <a:spcAft>
                <a:spcPts val="0"/>
              </a:spcAft>
              <a:buSzPct val="100000"/>
              <a:buFont typeface="Noto Sans Symbols"/>
              <a:buNone/>
            </a:pPr>
            <a:endParaRPr sz="2000"/>
          </a:p>
          <a:p>
            <a:pPr marL="342900" lvl="1" indent="-342944" algn="l" rtl="0">
              <a:lnSpc>
                <a:spcPct val="80000"/>
              </a:lnSpc>
              <a:spcBef>
                <a:spcPts val="2400"/>
              </a:spcBef>
              <a:spcAft>
                <a:spcPts val="0"/>
              </a:spcAft>
              <a:buClr>
                <a:srgbClr val="B9AAE2"/>
              </a:buClr>
              <a:buSzPct val="100000"/>
              <a:buChar char="•"/>
            </a:pPr>
            <a:r>
              <a:rPr lang="en-US" sz="2581"/>
              <a:t>A shift may be of any amount, so that the general Caesar algorithm is:</a:t>
            </a:r>
            <a:endParaRPr/>
          </a:p>
          <a:p>
            <a:pPr marL="342900" lvl="1" indent="-342900" algn="l" rtl="0">
              <a:lnSpc>
                <a:spcPct val="80000"/>
              </a:lnSpc>
              <a:spcBef>
                <a:spcPts val="2400"/>
              </a:spcBef>
              <a:spcAft>
                <a:spcPts val="0"/>
              </a:spcAft>
              <a:buClr>
                <a:srgbClr val="B9AAE2"/>
              </a:buClr>
              <a:buSzPct val="100000"/>
              <a:buNone/>
            </a:pPr>
            <a:r>
              <a:rPr lang="en-US" sz="2581" i="1"/>
              <a:t>		</a:t>
            </a:r>
            <a:r>
              <a:rPr lang="en-US" sz="2571" i="1"/>
              <a:t>C =  E(k , p ) =  (p + k ) mod 26</a:t>
            </a:r>
            <a:endParaRPr/>
          </a:p>
          <a:p>
            <a:pPr marL="342900" lvl="0" indent="-342944" algn="l" rtl="0">
              <a:lnSpc>
                <a:spcPct val="80000"/>
              </a:lnSpc>
              <a:spcBef>
                <a:spcPts val="2400"/>
              </a:spcBef>
              <a:spcAft>
                <a:spcPts val="0"/>
              </a:spcAft>
              <a:buSzPct val="100000"/>
              <a:buChar char="•"/>
            </a:pPr>
            <a:r>
              <a:rPr lang="en-US" sz="2571"/>
              <a:t>Where k  takes on a value in the range 1 to 25; the decryption algorithm is simply:</a:t>
            </a:r>
            <a:endParaRPr/>
          </a:p>
          <a:p>
            <a:pPr marL="342900" lvl="0" indent="-342900" algn="l" rtl="0">
              <a:spcBef>
                <a:spcPts val="2400"/>
              </a:spcBef>
              <a:spcAft>
                <a:spcPts val="0"/>
              </a:spcAft>
              <a:buSzPct val="100000"/>
              <a:buNone/>
            </a:pPr>
            <a:r>
              <a:rPr lang="en-US" sz="2571" i="1"/>
              <a:t>		p =  D(k , C ) =  (C - k ) mod 26</a:t>
            </a:r>
            <a:endParaRPr sz="2571" i="1"/>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r>
              <a:rPr lang="en-US" dirty="0" err="1" smtClean="0"/>
              <a:t>Mã</a:t>
            </a:r>
            <a:r>
              <a:rPr lang="en-US" dirty="0" smtClean="0"/>
              <a:t> </a:t>
            </a:r>
            <a:r>
              <a:rPr lang="en-US" dirty="0" err="1" smtClean="0"/>
              <a:t>hóa</a:t>
            </a:r>
            <a:r>
              <a:rPr lang="en-US" dirty="0" smtClean="0"/>
              <a:t> và </a:t>
            </a:r>
            <a:r>
              <a:rPr lang="en-US" dirty="0" err="1" smtClean="0"/>
              <a:t>giải</a:t>
            </a:r>
            <a:r>
              <a:rPr lang="en-US" dirty="0" smtClean="0"/>
              <a:t> </a:t>
            </a:r>
            <a:r>
              <a:rPr lang="en-US" dirty="0" err="1" smtClean="0"/>
              <a:t>mã</a:t>
            </a:r>
            <a:r>
              <a:rPr lang="en-US" dirty="0" smtClean="0"/>
              <a:t> </a:t>
            </a:r>
            <a:r>
              <a:rPr lang="en-US" dirty="0" err="1" smtClean="0"/>
              <a:t>bằng</a:t>
            </a:r>
            <a:r>
              <a:rPr lang="en-US" dirty="0" smtClean="0"/>
              <a:t> </a:t>
            </a:r>
            <a:r>
              <a:rPr lang="en-US" dirty="0" err="1" smtClean="0"/>
              <a:t>mã</a:t>
            </a:r>
            <a:r>
              <a:rPr lang="en-US" dirty="0" smtClean="0"/>
              <a:t> </a:t>
            </a:r>
            <a:r>
              <a:rPr lang="en-US" dirty="0" err="1" smtClean="0"/>
              <a:t>Ceasar</a:t>
            </a:r>
            <a:r>
              <a:rPr lang="en-US" dirty="0" smtClean="0"/>
              <a:t> </a:t>
            </a:r>
            <a:r>
              <a:rPr lang="en-US" dirty="0" err="1" smtClean="0"/>
              <a:t>tiếng</a:t>
            </a:r>
            <a:r>
              <a:rPr lang="en-US" dirty="0" smtClean="0"/>
              <a:t> Việt</a:t>
            </a:r>
          </a:p>
          <a:p>
            <a:r>
              <a:rPr lang="en-US" dirty="0" err="1" smtClean="0"/>
              <a:t>Cụm</a:t>
            </a:r>
            <a:r>
              <a:rPr lang="en-US" dirty="0" smtClean="0"/>
              <a:t> </a:t>
            </a:r>
            <a:r>
              <a:rPr lang="en-US" dirty="0" err="1" smtClean="0"/>
              <a:t>từ</a:t>
            </a:r>
            <a:r>
              <a:rPr lang="en-US" dirty="0" smtClean="0"/>
              <a:t>: </a:t>
            </a:r>
            <a:r>
              <a:rPr lang="en-US" dirty="0" err="1" smtClean="0"/>
              <a:t>Tên</a:t>
            </a:r>
            <a:r>
              <a:rPr lang="en-US" dirty="0" smtClean="0"/>
              <a:t> </a:t>
            </a:r>
            <a:r>
              <a:rPr lang="en-US" dirty="0" err="1" smtClean="0"/>
              <a:t>của</a:t>
            </a:r>
            <a:r>
              <a:rPr lang="en-US" dirty="0" smtClean="0"/>
              <a:t> SV</a:t>
            </a:r>
          </a:p>
          <a:p>
            <a:endParaRPr lang="en-US" dirty="0"/>
          </a:p>
          <a:p>
            <a:r>
              <a:rPr lang="en-US" dirty="0" smtClean="0"/>
              <a:t>Viết 1 </a:t>
            </a:r>
            <a:r>
              <a:rPr lang="en-US" dirty="0" err="1" smtClean="0"/>
              <a:t>đoạn</a:t>
            </a:r>
            <a:r>
              <a:rPr lang="en-US" dirty="0" smtClean="0"/>
              <a:t> code </a:t>
            </a:r>
            <a:r>
              <a:rPr lang="en-US" dirty="0" err="1" smtClean="0"/>
              <a:t>trên</a:t>
            </a:r>
            <a:r>
              <a:rPr lang="en-US" dirty="0" smtClean="0"/>
              <a:t> Sage </a:t>
            </a:r>
            <a:r>
              <a:rPr lang="en-US" dirty="0" err="1" smtClean="0"/>
              <a:t>hoặc</a:t>
            </a:r>
            <a:r>
              <a:rPr lang="en-US" dirty="0" smtClean="0"/>
              <a:t> Python </a:t>
            </a:r>
            <a:r>
              <a:rPr lang="en-US" dirty="0" err="1" smtClean="0"/>
              <a:t>để</a:t>
            </a:r>
            <a:r>
              <a:rPr lang="en-US" dirty="0" smtClean="0"/>
              <a:t> </a:t>
            </a:r>
            <a:r>
              <a:rPr lang="en-US" dirty="0" err="1" smtClean="0"/>
              <a:t>mã</a:t>
            </a:r>
            <a:r>
              <a:rPr lang="en-US" dirty="0" smtClean="0"/>
              <a:t> </a:t>
            </a:r>
            <a:r>
              <a:rPr lang="en-US" dirty="0" err="1" smtClean="0"/>
              <a:t>hóa</a:t>
            </a:r>
            <a:r>
              <a:rPr lang="en-US" dirty="0" smtClean="0"/>
              <a:t> và </a:t>
            </a:r>
            <a:r>
              <a:rPr lang="en-US" dirty="0" err="1" smtClean="0"/>
              <a:t>giải</a:t>
            </a:r>
            <a:r>
              <a:rPr lang="en-US" dirty="0" smtClean="0"/>
              <a:t> </a:t>
            </a:r>
            <a:r>
              <a:rPr lang="en-US" dirty="0" err="1" smtClean="0"/>
              <a:t>mã</a:t>
            </a:r>
            <a:r>
              <a:rPr lang="en-US" dirty="0" smtClean="0"/>
              <a:t> </a:t>
            </a:r>
            <a:r>
              <a:rPr lang="en-US" dirty="0" err="1" smtClean="0"/>
              <a:t>Ceasar</a:t>
            </a:r>
            <a:r>
              <a:rPr lang="en-US" dirty="0" smtClean="0"/>
              <a:t> </a:t>
            </a:r>
            <a:r>
              <a:rPr lang="en-US" dirty="0" err="1" smtClean="0"/>
              <a:t>với</a:t>
            </a:r>
            <a:r>
              <a:rPr lang="en-US" dirty="0" smtClean="0"/>
              <a:t> bản tin </a:t>
            </a:r>
            <a:r>
              <a:rPr lang="en-US" i="1" dirty="0" smtClean="0"/>
              <a:t>m</a:t>
            </a:r>
            <a:r>
              <a:rPr lang="en-US" dirty="0" smtClean="0"/>
              <a:t>, </a:t>
            </a:r>
            <a:r>
              <a:rPr lang="en-US" dirty="0" err="1" smtClean="0"/>
              <a:t>khóa</a:t>
            </a:r>
            <a:r>
              <a:rPr lang="en-US" dirty="0" smtClean="0"/>
              <a:t> </a:t>
            </a:r>
            <a:r>
              <a:rPr lang="en-US" i="1" dirty="0" smtClean="0"/>
              <a:t>k</a:t>
            </a:r>
          </a:p>
          <a:p>
            <a:r>
              <a:rPr lang="en-US" dirty="0" smtClean="0"/>
              <a:t>Viết 1 </a:t>
            </a:r>
            <a:r>
              <a:rPr lang="en-US" dirty="0" err="1" smtClean="0"/>
              <a:t>đoạn</a:t>
            </a:r>
            <a:r>
              <a:rPr lang="en-US" dirty="0" smtClean="0"/>
              <a:t> </a:t>
            </a:r>
            <a:r>
              <a:rPr lang="en-US" dirty="0" err="1" smtClean="0"/>
              <a:t>mã</a:t>
            </a:r>
            <a:r>
              <a:rPr lang="en-US" dirty="0" smtClean="0"/>
              <a:t> </a:t>
            </a:r>
            <a:r>
              <a:rPr lang="en-US" dirty="0" err="1" smtClean="0"/>
              <a:t>phá</a:t>
            </a:r>
            <a:r>
              <a:rPr lang="en-US" dirty="0" smtClean="0"/>
              <a:t> </a:t>
            </a:r>
            <a:r>
              <a:rPr lang="en-US" dirty="0" err="1" smtClean="0"/>
              <a:t>mã</a:t>
            </a:r>
            <a:r>
              <a:rPr lang="en-US" dirty="0" smtClean="0"/>
              <a:t> </a:t>
            </a:r>
            <a:r>
              <a:rPr lang="en-US" dirty="0" err="1" smtClean="0"/>
              <a:t>Ceasar</a:t>
            </a:r>
            <a:endParaRPr lang="en-US" dirty="0"/>
          </a:p>
        </p:txBody>
      </p:sp>
    </p:spTree>
    <p:extLst>
      <p:ext uri="{BB962C8B-B14F-4D97-AF65-F5344CB8AC3E}">
        <p14:creationId xmlns:p14="http://schemas.microsoft.com/office/powerpoint/2010/main" val="134591562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15"/>
          <p:cNvSpPr txBox="1">
            <a:spLocks noGrp="1"/>
          </p:cNvSpPr>
          <p:nvPr>
            <p:ph type="title"/>
          </p:nvPr>
        </p:nvSpPr>
        <p:spPr>
          <a:xfrm>
            <a:off x="381000" y="609600"/>
            <a:ext cx="3612822" cy="2362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t>Brute-Force</a:t>
            </a:r>
            <a:br>
              <a:rPr lang="en-US"/>
            </a:br>
            <a:r>
              <a:rPr lang="en-US"/>
              <a:t>Cryptanalysis of Caesar Cipher </a:t>
            </a:r>
            <a:endParaRPr/>
          </a:p>
        </p:txBody>
      </p:sp>
      <p:pic>
        <p:nvPicPr>
          <p:cNvPr id="320" name="Google Shape;320;p15" descr="f3.pdf"/>
          <p:cNvPicPr preferRelativeResize="0"/>
          <p:nvPr/>
        </p:nvPicPr>
        <p:blipFill rotWithShape="1">
          <a:blip r:embed="rId3">
            <a:alphaModFix/>
          </a:blip>
          <a:srcRect l="17647" t="6364" r="21175" b="24545"/>
          <a:stretch/>
        </p:blipFill>
        <p:spPr>
          <a:xfrm>
            <a:off x="4372714" y="-115328"/>
            <a:ext cx="4771286" cy="6973328"/>
          </a:xfrm>
          <a:prstGeom prst="rect">
            <a:avLst/>
          </a:prstGeom>
          <a:noFill/>
          <a:ln>
            <a:noFill/>
          </a:ln>
        </p:spPr>
      </p:pic>
      <p:sp>
        <p:nvSpPr>
          <p:cNvPr id="321" name="Google Shape;321;p15"/>
          <p:cNvSpPr txBox="1"/>
          <p:nvPr/>
        </p:nvSpPr>
        <p:spPr>
          <a:xfrm>
            <a:off x="685800" y="5791200"/>
            <a:ext cx="311150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chemeClr val="dk1"/>
                </a:solidFill>
                <a:latin typeface="Arial"/>
                <a:ea typeface="Arial"/>
                <a:cs typeface="Arial"/>
                <a:sym typeface="Arial"/>
              </a:rPr>
              <a:t>(This chart can be found on page 35 in the textbook)</a:t>
            </a:r>
            <a:endParaRPr sz="1800">
              <a:solidFill>
                <a:schemeClr val="dk1"/>
              </a:solidFill>
              <a:latin typeface="Arial"/>
              <a:ea typeface="Arial"/>
              <a:cs typeface="Arial"/>
              <a:sym typeface="Arial"/>
            </a:endParaRPr>
          </a:p>
        </p:txBody>
      </p:sp>
    </p:spTree>
  </p:cSld>
  <p:clrMapOvr>
    <a:masterClrMapping/>
  </p:clrMapOvr>
  <p:transition>
    <p:fade thruBlk="1"/>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16"/>
          <p:cNvSpPr txBox="1">
            <a:spLocks noGrp="1"/>
          </p:cNvSpPr>
          <p:nvPr>
            <p:ph type="title"/>
          </p:nvPr>
        </p:nvSpPr>
        <p:spPr>
          <a:xfrm>
            <a:off x="1" y="39688"/>
            <a:ext cx="9144000" cy="141287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Sample of Compressed Text</a:t>
            </a:r>
            <a:endParaRPr/>
          </a:p>
        </p:txBody>
      </p:sp>
      <p:pic>
        <p:nvPicPr>
          <p:cNvPr id="328" name="Google Shape;328;p16" descr="f2-4.pdf"/>
          <p:cNvPicPr preferRelativeResize="0"/>
          <p:nvPr/>
        </p:nvPicPr>
        <p:blipFill rotWithShape="1">
          <a:blip r:embed="rId3">
            <a:alphaModFix/>
          </a:blip>
          <a:srcRect t="-12414" r="-2017" b="-12414"/>
          <a:stretch/>
        </p:blipFill>
        <p:spPr>
          <a:xfrm>
            <a:off x="304800" y="2514600"/>
            <a:ext cx="8546629" cy="3397994"/>
          </a:xfrm>
          <a:prstGeom prst="rect">
            <a:avLst/>
          </a:prstGeom>
          <a:solidFill>
            <a:schemeClr val="lt1"/>
          </a:solidFill>
          <a:ln w="9525" cap="flat" cmpd="sng">
            <a:solidFill>
              <a:srgbClr val="404040"/>
            </a:solidFill>
            <a:prstDash val="solid"/>
            <a:round/>
            <a:headEnd type="none" w="sm" len="sm"/>
            <a:tailEnd type="none" w="sm" len="sm"/>
          </a:ln>
        </p:spPr>
      </p:pic>
    </p:spTree>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17"/>
          <p:cNvSpPr txBox="1">
            <a:spLocks noGrp="1"/>
          </p:cNvSpPr>
          <p:nvPr>
            <p:ph type="title"/>
          </p:nvPr>
        </p:nvSpPr>
        <p:spPr>
          <a:xfrm>
            <a:off x="457200" y="274638"/>
            <a:ext cx="8229600" cy="7780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Monoalphabetic</a:t>
            </a:r>
            <a:r>
              <a:rPr lang="en-US" dirty="0"/>
              <a:t> Cipher</a:t>
            </a:r>
            <a:endParaRPr dirty="0"/>
          </a:p>
        </p:txBody>
      </p:sp>
      <p:sp>
        <p:nvSpPr>
          <p:cNvPr id="335" name="Google Shape;335;p17"/>
          <p:cNvSpPr txBox="1">
            <a:spLocks noGrp="1"/>
          </p:cNvSpPr>
          <p:nvPr>
            <p:ph idx="1"/>
          </p:nvPr>
        </p:nvSpPr>
        <p:spPr>
          <a:xfrm>
            <a:off x="609600" y="1268761"/>
            <a:ext cx="7753351" cy="4752528"/>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Font typeface="Arial"/>
              <a:buChar char="•"/>
            </a:pPr>
            <a:r>
              <a:rPr lang="en-US" sz="2800" dirty="0"/>
              <a:t>Permutation</a:t>
            </a:r>
            <a:endParaRPr dirty="0"/>
          </a:p>
          <a:p>
            <a:pPr marL="742950" lvl="1" indent="-285750" algn="l" rtl="0">
              <a:spcBef>
                <a:spcPts val="400"/>
              </a:spcBef>
              <a:spcAft>
                <a:spcPts val="0"/>
              </a:spcAft>
              <a:buClr>
                <a:schemeClr val="dk1"/>
              </a:buClr>
              <a:buSzPts val="2000"/>
              <a:buFont typeface="Arial"/>
              <a:buChar char="–"/>
            </a:pPr>
            <a:r>
              <a:rPr lang="en-US" sz="2000" dirty="0"/>
              <a:t>Of a finite set of elements </a:t>
            </a:r>
            <a:r>
              <a:rPr lang="en-US" sz="2000" i="1" dirty="0"/>
              <a:t>S </a:t>
            </a:r>
            <a:r>
              <a:rPr lang="en-US" sz="2000" dirty="0"/>
              <a:t>is an ordered sequence of all the elements of </a:t>
            </a:r>
            <a:r>
              <a:rPr lang="en-US" sz="2000" i="1" dirty="0"/>
              <a:t>S </a:t>
            </a:r>
            <a:r>
              <a:rPr lang="en-US" sz="2000" dirty="0"/>
              <a:t>, with each element appearing exactly once</a:t>
            </a:r>
            <a:endParaRPr dirty="0"/>
          </a:p>
          <a:p>
            <a:pPr marL="342900" lvl="1" indent="-342900" algn="l" rtl="0">
              <a:spcBef>
                <a:spcPts val="2400"/>
              </a:spcBef>
              <a:spcAft>
                <a:spcPts val="0"/>
              </a:spcAft>
              <a:buClr>
                <a:srgbClr val="BAABE3"/>
              </a:buClr>
              <a:buSzPts val="2400"/>
              <a:buFont typeface="Arial"/>
              <a:buChar char="–"/>
            </a:pPr>
            <a:r>
              <a:rPr lang="en-US" sz="2400" dirty="0"/>
              <a:t>If the “cipher” line can be any permutation of the 26 alphabetic characters, then there are 26! or greater than 4 x 10</a:t>
            </a:r>
            <a:r>
              <a:rPr lang="en-US" sz="2400" baseline="30000" dirty="0"/>
              <a:t>26</a:t>
            </a:r>
            <a:r>
              <a:rPr lang="en-US" sz="2400" dirty="0"/>
              <a:t> possible keys</a:t>
            </a:r>
            <a:endParaRPr dirty="0"/>
          </a:p>
          <a:p>
            <a:pPr marL="742950" lvl="1" indent="-285750" algn="l" rtl="0">
              <a:spcBef>
                <a:spcPts val="400"/>
              </a:spcBef>
              <a:spcAft>
                <a:spcPts val="0"/>
              </a:spcAft>
              <a:buClr>
                <a:schemeClr val="dk1"/>
              </a:buClr>
              <a:buSzPts val="2000"/>
              <a:buFont typeface="Arial"/>
              <a:buChar char="–"/>
            </a:pPr>
            <a:r>
              <a:rPr lang="en-US" sz="2000" dirty="0"/>
              <a:t>This is 10 orders of magnitude greater than the key space for DES</a:t>
            </a:r>
            <a:endParaRPr dirty="0"/>
          </a:p>
          <a:p>
            <a:pPr marL="742950" lvl="1" indent="-285750" algn="l" rtl="0">
              <a:spcBef>
                <a:spcPts val="400"/>
              </a:spcBef>
              <a:spcAft>
                <a:spcPts val="0"/>
              </a:spcAft>
              <a:buClr>
                <a:schemeClr val="dk1"/>
              </a:buClr>
              <a:buSzPts val="2000"/>
              <a:buFont typeface="Arial"/>
              <a:buChar char="–"/>
            </a:pPr>
            <a:r>
              <a:rPr lang="en-US" sz="2000" dirty="0"/>
              <a:t>Approach is referred to as a </a:t>
            </a:r>
            <a:r>
              <a:rPr lang="en-US" sz="2000" i="1" dirty="0" err="1"/>
              <a:t>monoalphabetic</a:t>
            </a:r>
            <a:r>
              <a:rPr lang="en-US" sz="2000" i="1" dirty="0"/>
              <a:t> substitution cipher</a:t>
            </a:r>
            <a:r>
              <a:rPr lang="en-US" sz="2000" dirty="0"/>
              <a:t> because a single cipher alphabet is used per message</a:t>
            </a:r>
            <a:endParaRPr sz="2000"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341" name="Google Shape;341;p18" descr="f5.pdf"/>
          <p:cNvPicPr preferRelativeResize="0"/>
          <p:nvPr/>
        </p:nvPicPr>
        <p:blipFill rotWithShape="1">
          <a:blip r:embed="rId3">
            <a:alphaModFix/>
          </a:blip>
          <a:srcRect l="-1818" r="-1818"/>
          <a:stretch/>
        </p:blipFill>
        <p:spPr>
          <a:xfrm>
            <a:off x="-41599" y="-459432"/>
            <a:ext cx="9197803" cy="6858000"/>
          </a:xfrm>
          <a:prstGeom prst="rect">
            <a:avLst/>
          </a:prstGeom>
          <a:noFill/>
          <a:ln>
            <a:noFill/>
          </a:ln>
        </p:spPr>
      </p:pic>
    </p:spTree>
  </p:cSld>
  <p:clrMapOvr>
    <a:masterClrMapping/>
  </p:clrMapOvr>
  <p:transition spd="slow">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Chapter 3: Outline</a:t>
            </a:r>
            <a:endParaRPr lang="en-US" dirty="0"/>
          </a:p>
        </p:txBody>
      </p:sp>
      <p:sp>
        <p:nvSpPr>
          <p:cNvPr id="3" name="Content Placeholder 2"/>
          <p:cNvSpPr>
            <a:spLocks noGrp="1"/>
          </p:cNvSpPr>
          <p:nvPr>
            <p:ph idx="1"/>
          </p:nvPr>
        </p:nvSpPr>
        <p:spPr/>
        <p:txBody>
          <a:bodyPr/>
          <a:lstStyle/>
          <a:p>
            <a:r>
              <a:rPr lang="en-US" sz="2800" dirty="0"/>
              <a:t>Symmetric Cipher Model</a:t>
            </a:r>
          </a:p>
          <a:p>
            <a:r>
              <a:rPr lang="en-US" sz="2800" dirty="0" smtClean="0"/>
              <a:t>Substitution </a:t>
            </a:r>
            <a:r>
              <a:rPr lang="en-US" sz="2800" dirty="0"/>
              <a:t>Techniques</a:t>
            </a:r>
          </a:p>
          <a:p>
            <a:r>
              <a:rPr lang="en-US" sz="2800" dirty="0" smtClean="0"/>
              <a:t>Transposition </a:t>
            </a:r>
            <a:r>
              <a:rPr lang="en-US" sz="2800" dirty="0"/>
              <a:t>Techniques</a:t>
            </a:r>
          </a:p>
          <a:p>
            <a:r>
              <a:rPr lang="en-US" sz="2800" dirty="0" smtClean="0"/>
              <a:t>Rotor </a:t>
            </a:r>
            <a:r>
              <a:rPr lang="en-US" sz="2800" dirty="0"/>
              <a:t>Machines</a:t>
            </a:r>
          </a:p>
          <a:p>
            <a:r>
              <a:rPr lang="en-US" sz="2800" dirty="0" smtClean="0"/>
              <a:t>Steganography</a:t>
            </a:r>
            <a:endParaRPr lang="en-US" sz="2800" dirty="0"/>
          </a:p>
        </p:txBody>
      </p:sp>
    </p:spTree>
    <p:extLst>
      <p:ext uri="{BB962C8B-B14F-4D97-AF65-F5344CB8AC3E}">
        <p14:creationId xmlns:p14="http://schemas.microsoft.com/office/powerpoint/2010/main" val="58790200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19"/>
          <p:cNvSpPr txBox="1">
            <a:spLocks noGrp="1"/>
          </p:cNvSpPr>
          <p:nvPr>
            <p:ph type="title"/>
          </p:nvPr>
        </p:nvSpPr>
        <p:spPr>
          <a:xfrm>
            <a:off x="457200" y="274638"/>
            <a:ext cx="8229600" cy="7780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Monoalphabetic</a:t>
            </a:r>
            <a:r>
              <a:rPr lang="en-US" dirty="0"/>
              <a:t> Ciphers</a:t>
            </a:r>
            <a:endParaRPr dirty="0"/>
          </a:p>
        </p:txBody>
      </p:sp>
      <p:sp>
        <p:nvSpPr>
          <p:cNvPr id="348" name="Google Shape;348;p19"/>
          <p:cNvSpPr txBox="1">
            <a:spLocks noGrp="1"/>
          </p:cNvSpPr>
          <p:nvPr>
            <p:ph idx="1"/>
          </p:nvPr>
        </p:nvSpPr>
        <p:spPr>
          <a:xfrm>
            <a:off x="792163" y="1268761"/>
            <a:ext cx="7570787" cy="520824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Font typeface="Arial"/>
              <a:buChar char="•"/>
            </a:pPr>
            <a:r>
              <a:rPr lang="en-US" sz="2800"/>
              <a:t>Easy to break because they reflect the frequency data of the original alphabet</a:t>
            </a:r>
            <a:endParaRPr/>
          </a:p>
          <a:p>
            <a:pPr marL="342900" lvl="0" indent="-342900" algn="l" rtl="0">
              <a:spcBef>
                <a:spcPts val="560"/>
              </a:spcBef>
              <a:spcAft>
                <a:spcPts val="0"/>
              </a:spcAft>
              <a:buClr>
                <a:schemeClr val="dk1"/>
              </a:buClr>
              <a:buSzPts val="2800"/>
              <a:buFont typeface="Arial"/>
              <a:buChar char="•"/>
            </a:pPr>
            <a:r>
              <a:rPr lang="en-US" sz="2800"/>
              <a:t>Countermeasure is to provide multiple substitutes (homophones) for a single letter</a:t>
            </a:r>
            <a:endParaRPr/>
          </a:p>
          <a:p>
            <a:pPr marL="342900" lvl="0" indent="-342900" algn="l" rtl="0">
              <a:spcBef>
                <a:spcPts val="560"/>
              </a:spcBef>
              <a:spcAft>
                <a:spcPts val="0"/>
              </a:spcAft>
              <a:buClr>
                <a:schemeClr val="dk1"/>
              </a:buClr>
              <a:buSzPts val="2800"/>
              <a:buFont typeface="Arial"/>
              <a:buChar char="•"/>
            </a:pPr>
            <a:r>
              <a:rPr lang="en-US" sz="2800"/>
              <a:t>Digram</a:t>
            </a:r>
            <a:endParaRPr/>
          </a:p>
          <a:p>
            <a:pPr marL="742950" lvl="1" indent="-285750" algn="l" rtl="0">
              <a:spcBef>
                <a:spcPts val="480"/>
              </a:spcBef>
              <a:spcAft>
                <a:spcPts val="0"/>
              </a:spcAft>
              <a:buClr>
                <a:schemeClr val="dk1"/>
              </a:buClr>
              <a:buSzPts val="2400"/>
              <a:buFont typeface="Arial"/>
              <a:buChar char="–"/>
            </a:pPr>
            <a:r>
              <a:rPr lang="en-US" sz="2400"/>
              <a:t>Two-letter combination</a:t>
            </a:r>
            <a:endParaRPr/>
          </a:p>
          <a:p>
            <a:pPr marL="742950" lvl="1" indent="-285750" algn="l" rtl="0">
              <a:spcBef>
                <a:spcPts val="480"/>
              </a:spcBef>
              <a:spcAft>
                <a:spcPts val="0"/>
              </a:spcAft>
              <a:buClr>
                <a:schemeClr val="dk1"/>
              </a:buClr>
              <a:buSzPts val="2400"/>
              <a:buFont typeface="Arial"/>
              <a:buChar char="–"/>
            </a:pPr>
            <a:r>
              <a:rPr lang="en-US" sz="2400"/>
              <a:t>Most common is </a:t>
            </a:r>
            <a:r>
              <a:rPr lang="en-US" sz="2400" i="1">
                <a:solidFill>
                  <a:srgbClr val="FF0000"/>
                </a:solidFill>
              </a:rPr>
              <a:t>th</a:t>
            </a:r>
            <a:endParaRPr sz="2400">
              <a:solidFill>
                <a:srgbClr val="FF0000"/>
              </a:solidFill>
            </a:endParaRPr>
          </a:p>
          <a:p>
            <a:pPr marL="342900" lvl="0" indent="-342900" algn="l" rtl="0">
              <a:spcBef>
                <a:spcPts val="560"/>
              </a:spcBef>
              <a:spcAft>
                <a:spcPts val="0"/>
              </a:spcAft>
              <a:buClr>
                <a:schemeClr val="dk1"/>
              </a:buClr>
              <a:buSzPts val="2800"/>
              <a:buFont typeface="Arial"/>
              <a:buChar char="•"/>
            </a:pPr>
            <a:r>
              <a:rPr lang="en-US" sz="2800"/>
              <a:t>Trigram </a:t>
            </a:r>
            <a:endParaRPr/>
          </a:p>
          <a:p>
            <a:pPr marL="742950" lvl="1" indent="-285750" algn="l" rtl="0">
              <a:spcBef>
                <a:spcPts val="480"/>
              </a:spcBef>
              <a:spcAft>
                <a:spcPts val="0"/>
              </a:spcAft>
              <a:buClr>
                <a:schemeClr val="dk1"/>
              </a:buClr>
              <a:buSzPts val="2400"/>
              <a:buFont typeface="Arial"/>
              <a:buChar char="–"/>
            </a:pPr>
            <a:r>
              <a:rPr lang="en-US" sz="2400"/>
              <a:t>Three-letter combination</a:t>
            </a:r>
            <a:endParaRPr/>
          </a:p>
          <a:p>
            <a:pPr marL="742950" lvl="1" indent="-285750" algn="l" rtl="0">
              <a:spcBef>
                <a:spcPts val="480"/>
              </a:spcBef>
              <a:spcAft>
                <a:spcPts val="0"/>
              </a:spcAft>
              <a:buClr>
                <a:schemeClr val="dk1"/>
              </a:buClr>
              <a:buSzPts val="2400"/>
              <a:buFont typeface="Arial"/>
              <a:buChar char="–"/>
            </a:pPr>
            <a:r>
              <a:rPr lang="en-US" sz="2400"/>
              <a:t>Most frequent is </a:t>
            </a:r>
            <a:r>
              <a:rPr lang="en-US" sz="2400" i="1">
                <a:solidFill>
                  <a:srgbClr val="FF0000"/>
                </a:solidFill>
              </a:rPr>
              <a:t>the</a:t>
            </a:r>
            <a:r>
              <a:rPr lang="en-US" sz="2400" i="1"/>
              <a:t> </a:t>
            </a:r>
            <a:endParaRPr sz="2400"/>
          </a:p>
        </p:txBody>
      </p:sp>
      <p:pic>
        <p:nvPicPr>
          <p:cNvPr id="349" name="Google Shape;349;p19"/>
          <p:cNvPicPr preferRelativeResize="0"/>
          <p:nvPr/>
        </p:nvPicPr>
        <p:blipFill rotWithShape="1">
          <a:blip r:embed="rId3">
            <a:alphaModFix/>
          </a:blip>
          <a:srcRect/>
          <a:stretch/>
        </p:blipFill>
        <p:spPr>
          <a:xfrm>
            <a:off x="6477000" y="3581400"/>
            <a:ext cx="768742" cy="1036637"/>
          </a:xfrm>
          <a:prstGeom prst="rect">
            <a:avLst/>
          </a:prstGeom>
          <a:noFill/>
          <a:ln>
            <a:noFill/>
          </a:ln>
        </p:spPr>
      </p:pic>
      <p:pic>
        <p:nvPicPr>
          <p:cNvPr id="350" name="Google Shape;350;p19"/>
          <p:cNvPicPr preferRelativeResize="0"/>
          <p:nvPr/>
        </p:nvPicPr>
        <p:blipFill rotWithShape="1">
          <a:blip r:embed="rId4">
            <a:alphaModFix/>
          </a:blip>
          <a:srcRect/>
          <a:stretch/>
        </p:blipFill>
        <p:spPr>
          <a:xfrm>
            <a:off x="5486400" y="3581400"/>
            <a:ext cx="838200" cy="1257299"/>
          </a:xfrm>
          <a:prstGeom prst="rect">
            <a:avLst/>
          </a:prstGeom>
          <a:noFill/>
          <a:ln>
            <a:noFill/>
          </a:ln>
        </p:spPr>
      </p:pic>
      <p:pic>
        <p:nvPicPr>
          <p:cNvPr id="351" name="Google Shape;351;p19"/>
          <p:cNvPicPr preferRelativeResize="0"/>
          <p:nvPr/>
        </p:nvPicPr>
        <p:blipFill rotWithShape="1">
          <a:blip r:embed="rId5">
            <a:alphaModFix/>
          </a:blip>
          <a:srcRect/>
          <a:stretch/>
        </p:blipFill>
        <p:spPr>
          <a:xfrm>
            <a:off x="8077200" y="4821124"/>
            <a:ext cx="838200" cy="1077686"/>
          </a:xfrm>
          <a:prstGeom prst="rect">
            <a:avLst/>
          </a:prstGeom>
          <a:noFill/>
          <a:ln>
            <a:noFill/>
          </a:ln>
        </p:spPr>
      </p:pic>
      <p:pic>
        <p:nvPicPr>
          <p:cNvPr id="352" name="Google Shape;352;p19"/>
          <p:cNvPicPr preferRelativeResize="0"/>
          <p:nvPr/>
        </p:nvPicPr>
        <p:blipFill rotWithShape="1">
          <a:blip r:embed="rId3">
            <a:alphaModFix/>
          </a:blip>
          <a:srcRect/>
          <a:stretch/>
        </p:blipFill>
        <p:spPr>
          <a:xfrm>
            <a:off x="7162800" y="5202124"/>
            <a:ext cx="768742" cy="1036637"/>
          </a:xfrm>
          <a:prstGeom prst="rect">
            <a:avLst/>
          </a:prstGeom>
          <a:noFill/>
          <a:ln>
            <a:noFill/>
          </a:ln>
        </p:spPr>
      </p:pic>
      <p:pic>
        <p:nvPicPr>
          <p:cNvPr id="353" name="Google Shape;353;p19"/>
          <p:cNvPicPr preferRelativeResize="0"/>
          <p:nvPr/>
        </p:nvPicPr>
        <p:blipFill rotWithShape="1">
          <a:blip r:embed="rId4">
            <a:alphaModFix/>
          </a:blip>
          <a:srcRect/>
          <a:stretch/>
        </p:blipFill>
        <p:spPr>
          <a:xfrm>
            <a:off x="6096000" y="5240225"/>
            <a:ext cx="838200" cy="1257299"/>
          </a:xfrm>
          <a:prstGeom prst="rect">
            <a:avLst/>
          </a:prstGeom>
          <a:noFill/>
          <a:ln>
            <a:noFill/>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20"/>
          <p:cNvSpPr txBox="1">
            <a:spLocks noGrp="1"/>
          </p:cNvSpPr>
          <p:nvPr>
            <p:ph type="title"/>
          </p:nvPr>
        </p:nvSpPr>
        <p:spPr>
          <a:xfrm>
            <a:off x="457200" y="274638"/>
            <a:ext cx="8229600" cy="7780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Playfair Cipher</a:t>
            </a:r>
            <a:endParaRPr/>
          </a:p>
        </p:txBody>
      </p:sp>
      <p:sp>
        <p:nvSpPr>
          <p:cNvPr id="360" name="Google Shape;360;p20"/>
          <p:cNvSpPr txBox="1">
            <a:spLocks noGrp="1"/>
          </p:cNvSpPr>
          <p:nvPr>
            <p:ph idx="1"/>
          </p:nvPr>
        </p:nvSpPr>
        <p:spPr>
          <a:xfrm>
            <a:off x="827584" y="1268760"/>
            <a:ext cx="7570787" cy="4867275"/>
          </a:xfrm>
          <a:prstGeom prst="rect">
            <a:avLst/>
          </a:prstGeom>
          <a:noFill/>
          <a:ln>
            <a:noFill/>
          </a:ln>
        </p:spPr>
        <p:txBody>
          <a:bodyPr spcFirstLastPara="1" wrap="square" lIns="91425" tIns="45700" rIns="91425" bIns="45700" anchor="t" anchorCtr="0">
            <a:normAutofit fontScale="85000" lnSpcReduction="10000"/>
          </a:bodyPr>
          <a:lstStyle/>
          <a:p>
            <a:pPr marL="342900" lvl="0" indent="-342900" algn="l" rtl="0">
              <a:spcBef>
                <a:spcPts val="0"/>
              </a:spcBef>
              <a:spcAft>
                <a:spcPts val="0"/>
              </a:spcAft>
              <a:buClr>
                <a:schemeClr val="dk1"/>
              </a:buClr>
              <a:buSzPct val="100000"/>
              <a:buFont typeface="Arial"/>
              <a:buChar char="•"/>
            </a:pPr>
            <a:r>
              <a:rPr lang="en-US" dirty="0"/>
              <a:t>Best-known multiple-letter encryption cipher</a:t>
            </a:r>
            <a:endParaRPr dirty="0"/>
          </a:p>
          <a:p>
            <a:pPr marL="342900" lvl="0" indent="-342900" algn="l" rtl="0">
              <a:spcBef>
                <a:spcPts val="544"/>
              </a:spcBef>
              <a:spcAft>
                <a:spcPts val="0"/>
              </a:spcAft>
              <a:buClr>
                <a:schemeClr val="dk1"/>
              </a:buClr>
              <a:buSzPct val="100000"/>
              <a:buFont typeface="Arial"/>
              <a:buChar char="•"/>
            </a:pPr>
            <a:r>
              <a:rPr lang="en-US" dirty="0"/>
              <a:t>Treats </a:t>
            </a:r>
            <a:r>
              <a:rPr lang="en-US" dirty="0" err="1"/>
              <a:t>digrams</a:t>
            </a:r>
            <a:r>
              <a:rPr lang="en-US" dirty="0"/>
              <a:t> in the plaintext as single units and translates these units into </a:t>
            </a:r>
            <a:r>
              <a:rPr lang="en-US" dirty="0" err="1"/>
              <a:t>ciphertext</a:t>
            </a:r>
            <a:r>
              <a:rPr lang="en-US" dirty="0"/>
              <a:t> </a:t>
            </a:r>
            <a:r>
              <a:rPr lang="en-US" dirty="0" err="1"/>
              <a:t>digrams</a:t>
            </a:r>
            <a:endParaRPr dirty="0"/>
          </a:p>
          <a:p>
            <a:pPr marL="342900" lvl="0" indent="-342900" algn="l" rtl="0">
              <a:spcBef>
                <a:spcPts val="544"/>
              </a:spcBef>
              <a:spcAft>
                <a:spcPts val="0"/>
              </a:spcAft>
              <a:buClr>
                <a:schemeClr val="dk1"/>
              </a:buClr>
              <a:buSzPct val="100000"/>
              <a:buFont typeface="Arial"/>
              <a:buChar char="•"/>
            </a:pPr>
            <a:r>
              <a:rPr lang="en-US" dirty="0"/>
              <a:t>Based on the use of a </a:t>
            </a:r>
            <a:r>
              <a:rPr lang="en-US" dirty="0">
                <a:solidFill>
                  <a:srgbClr val="FF0000"/>
                </a:solidFill>
              </a:rPr>
              <a:t>5 x 5 matrix </a:t>
            </a:r>
            <a:r>
              <a:rPr lang="en-US" dirty="0"/>
              <a:t>of letters constructed using a keyword</a:t>
            </a:r>
            <a:endParaRPr dirty="0"/>
          </a:p>
          <a:p>
            <a:pPr marL="342900" lvl="0" indent="-342900" algn="l" rtl="0">
              <a:spcBef>
                <a:spcPts val="544"/>
              </a:spcBef>
              <a:spcAft>
                <a:spcPts val="0"/>
              </a:spcAft>
              <a:buClr>
                <a:schemeClr val="dk1"/>
              </a:buClr>
              <a:buSzPct val="100000"/>
              <a:buFont typeface="Arial"/>
              <a:buChar char="•"/>
            </a:pPr>
            <a:r>
              <a:rPr lang="en-US" dirty="0"/>
              <a:t>Invented by British scientist Sir Charles Wheatstone in 1854</a:t>
            </a:r>
            <a:endParaRPr dirty="0"/>
          </a:p>
          <a:p>
            <a:pPr marL="342900" lvl="0" indent="-342900" algn="l" rtl="0">
              <a:spcBef>
                <a:spcPts val="544"/>
              </a:spcBef>
              <a:spcAft>
                <a:spcPts val="0"/>
              </a:spcAft>
              <a:buClr>
                <a:schemeClr val="dk1"/>
              </a:buClr>
              <a:buSzPct val="100000"/>
              <a:buFont typeface="Arial"/>
              <a:buChar char="•"/>
            </a:pPr>
            <a:r>
              <a:rPr lang="en-US" dirty="0"/>
              <a:t>Used as the standard field system by the British Army in World War I and the U.S. Army and other Allied forces during World War II</a:t>
            </a:r>
            <a:endParaRPr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21"/>
          <p:cNvSpPr txBox="1">
            <a:spLocks noGrp="1"/>
          </p:cNvSpPr>
          <p:nvPr>
            <p:ph type="title"/>
          </p:nvPr>
        </p:nvSpPr>
        <p:spPr>
          <a:xfrm>
            <a:off x="457200" y="274638"/>
            <a:ext cx="8229600" cy="7780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Playfair Key Matrix</a:t>
            </a:r>
            <a:endParaRPr/>
          </a:p>
        </p:txBody>
      </p:sp>
      <p:sp>
        <p:nvSpPr>
          <p:cNvPr id="367" name="Google Shape;367;p21"/>
          <p:cNvSpPr txBox="1">
            <a:spLocks noGrp="1"/>
          </p:cNvSpPr>
          <p:nvPr>
            <p:ph idx="1"/>
          </p:nvPr>
        </p:nvSpPr>
        <p:spPr>
          <a:xfrm>
            <a:off x="827584" y="1340768"/>
            <a:ext cx="7570787" cy="4087118"/>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800"/>
              <a:buFont typeface="Arial"/>
              <a:buChar char="•"/>
            </a:pPr>
            <a:r>
              <a:rPr lang="en-US" sz="2800" dirty="0"/>
              <a:t>Fill in letters of keyword (minus duplicates) from left to right and from top to bottom, then fill in the remainder of the matrix with the remaining letters in alphabetic order</a:t>
            </a:r>
            <a:endParaRPr dirty="0"/>
          </a:p>
          <a:p>
            <a:pPr marL="342900" lvl="0" indent="-342900" algn="l" rtl="0">
              <a:spcBef>
                <a:spcPts val="560"/>
              </a:spcBef>
              <a:spcAft>
                <a:spcPts val="0"/>
              </a:spcAft>
              <a:buClr>
                <a:schemeClr val="dk1"/>
              </a:buClr>
              <a:buSzPts val="2800"/>
              <a:buFont typeface="Arial"/>
              <a:buChar char="•"/>
            </a:pPr>
            <a:r>
              <a:rPr lang="en-US" sz="2800" dirty="0"/>
              <a:t>Using the keyword MONARCHY:</a:t>
            </a:r>
            <a:endParaRPr dirty="0"/>
          </a:p>
          <a:p>
            <a:pPr marL="342900" lvl="0" indent="-342900" algn="l" rtl="0">
              <a:spcBef>
                <a:spcPts val="560"/>
              </a:spcBef>
              <a:spcAft>
                <a:spcPts val="0"/>
              </a:spcAft>
              <a:buClr>
                <a:schemeClr val="dk1"/>
              </a:buClr>
              <a:buSzPts val="2800"/>
              <a:buFont typeface="Arial"/>
              <a:buChar char="•"/>
            </a:pPr>
            <a:r>
              <a:rPr lang="en-US" sz="2800" u="sng" dirty="0">
                <a:solidFill>
                  <a:schemeClr val="hlink"/>
                </a:solidFill>
                <a:hlinkClick r:id="rId3"/>
              </a:rPr>
              <a:t>Example</a:t>
            </a:r>
            <a:r>
              <a:rPr lang="en-US" sz="2800" dirty="0"/>
              <a:t>:</a:t>
            </a:r>
            <a:endParaRPr dirty="0"/>
          </a:p>
          <a:p>
            <a:pPr marL="342900" lvl="0" indent="-342900" algn="l" rtl="0">
              <a:spcBef>
                <a:spcPts val="560"/>
              </a:spcBef>
              <a:spcAft>
                <a:spcPts val="0"/>
              </a:spcAft>
              <a:buClr>
                <a:schemeClr val="dk1"/>
              </a:buClr>
              <a:buSzPts val="2800"/>
              <a:buFont typeface="Arial"/>
              <a:buChar char="•"/>
            </a:pPr>
            <a:r>
              <a:rPr lang="en-US" sz="2800" u="sng" dirty="0" err="1">
                <a:solidFill>
                  <a:schemeClr val="hlink"/>
                </a:solidFill>
                <a:hlinkClick r:id="rId4"/>
              </a:rPr>
              <a:t>Youtube</a:t>
            </a:r>
            <a:r>
              <a:rPr lang="en-US" sz="2800" dirty="0"/>
              <a:t>:</a:t>
            </a:r>
            <a:endParaRPr sz="2800" dirty="0"/>
          </a:p>
        </p:txBody>
      </p:sp>
      <p:graphicFrame>
        <p:nvGraphicFramePr>
          <p:cNvPr id="368" name="Google Shape;368;p21"/>
          <p:cNvGraphicFramePr/>
          <p:nvPr/>
        </p:nvGraphicFramePr>
        <p:xfrm>
          <a:off x="3491880" y="3861048"/>
          <a:ext cx="4724400" cy="2229825"/>
        </p:xfrm>
        <a:graphic>
          <a:graphicData uri="http://schemas.openxmlformats.org/drawingml/2006/table">
            <a:tbl>
              <a:tblPr>
                <a:noFill/>
                <a:tableStyleId>{3F13B622-F94D-4771-907F-4AB950E6943A}</a:tableStyleId>
              </a:tblPr>
              <a:tblGrid>
                <a:gridCol w="946150"/>
                <a:gridCol w="942975"/>
                <a:gridCol w="911225"/>
                <a:gridCol w="977900"/>
                <a:gridCol w="946150"/>
              </a:tblGrid>
              <a:tr h="180975">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accent2"/>
                          </a:solidFill>
                          <a:latin typeface="Arial"/>
                          <a:ea typeface="Arial"/>
                          <a:cs typeface="Arial"/>
                          <a:sym typeface="Arial"/>
                        </a:rPr>
                        <a:t>M</a:t>
                      </a:r>
                      <a:endParaRPr/>
                    </a:p>
                  </a:txBody>
                  <a:tcPr marL="91450" marR="91450" marT="45725" marB="45725">
                    <a:lnL w="28575"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accent2"/>
                          </a:solidFill>
                          <a:latin typeface="Arial"/>
                          <a:ea typeface="Arial"/>
                          <a:cs typeface="Arial"/>
                          <a:sym typeface="Arial"/>
                        </a:rPr>
                        <a:t>O</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accent2"/>
                          </a:solidFill>
                          <a:latin typeface="Arial"/>
                          <a:ea typeface="Arial"/>
                          <a:cs typeface="Arial"/>
                          <a:sym typeface="Arial"/>
                        </a:rPr>
                        <a:t>N</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accent2"/>
                          </a:solidFill>
                          <a:latin typeface="Arial"/>
                          <a:ea typeface="Arial"/>
                          <a:cs typeface="Arial"/>
                          <a:sym typeface="Arial"/>
                        </a:rPr>
                        <a:t>A</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accent2"/>
                          </a:solidFill>
                          <a:latin typeface="Arial"/>
                          <a:ea typeface="Arial"/>
                          <a:cs typeface="Arial"/>
                          <a:sym typeface="Arial"/>
                        </a:rPr>
                        <a:t>R</a:t>
                      </a:r>
                      <a:endParaRPr/>
                    </a:p>
                  </a:txBody>
                  <a:tcPr marL="91450" marR="91450" marT="45725" marB="45725">
                    <a:lnL w="12700"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r>
              <a:tr h="412750">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accent2"/>
                          </a:solidFill>
                          <a:latin typeface="Arial"/>
                          <a:ea typeface="Arial"/>
                          <a:cs typeface="Arial"/>
                          <a:sym typeface="Arial"/>
                        </a:rPr>
                        <a:t>C</a:t>
                      </a:r>
                      <a:endParaRPr/>
                    </a:p>
                  </a:txBody>
                  <a:tcPr marL="91450" marR="91450" marT="45725" marB="45725">
                    <a:lnL w="28575"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accent2"/>
                          </a:solidFill>
                          <a:latin typeface="Arial"/>
                          <a:ea typeface="Arial"/>
                          <a:cs typeface="Arial"/>
                          <a:sym typeface="Arial"/>
                        </a:rPr>
                        <a:t>H</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accent2"/>
                          </a:solidFill>
                          <a:latin typeface="Arial"/>
                          <a:ea typeface="Arial"/>
                          <a:cs typeface="Arial"/>
                          <a:sym typeface="Arial"/>
                        </a:rPr>
                        <a:t>Y</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B</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D</a:t>
                      </a:r>
                      <a:endParaRPr/>
                    </a:p>
                  </a:txBody>
                  <a:tcPr marL="91450" marR="91450" marT="45725" marB="45725">
                    <a:lnL w="12700"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r>
              <a:tr h="412750">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E</a:t>
                      </a:r>
                      <a:endParaRPr/>
                    </a:p>
                  </a:txBody>
                  <a:tcPr marL="91450" marR="91450" marT="45725" marB="45725">
                    <a:lnL w="28575"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F</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G</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I/J</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K</a:t>
                      </a:r>
                      <a:endParaRPr/>
                    </a:p>
                  </a:txBody>
                  <a:tcPr marL="91450" marR="91450" marT="45725" marB="45725">
                    <a:lnL w="12700"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r>
              <a:tr h="412750">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L</a:t>
                      </a:r>
                      <a:endParaRPr/>
                    </a:p>
                  </a:txBody>
                  <a:tcPr marL="91450" marR="91450" marT="45725" marB="45725">
                    <a:lnL w="28575"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P</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Q</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S</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T</a:t>
                      </a:r>
                      <a:endParaRPr/>
                    </a:p>
                  </a:txBody>
                  <a:tcPr marL="91450" marR="91450" marT="45725" marB="45725">
                    <a:lnL w="12700"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r>
              <a:tr h="595325">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U</a:t>
                      </a:r>
                      <a:endParaRPr/>
                    </a:p>
                  </a:txBody>
                  <a:tcPr marL="91450" marR="91450" marT="45725" marB="45725">
                    <a:lnL w="28575"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V</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W</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X</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hlink"/>
                        </a:buClr>
                        <a:buSzPts val="1600"/>
                        <a:buFont typeface="Noto Sans Symbols"/>
                        <a:buNone/>
                      </a:pPr>
                      <a:r>
                        <a:rPr lang="en-US" sz="2000" b="0" i="0" u="none" strike="noStrike" cap="none">
                          <a:solidFill>
                            <a:schemeClr val="dk1"/>
                          </a:solidFill>
                          <a:latin typeface="Arial"/>
                          <a:ea typeface="Arial"/>
                          <a:cs typeface="Arial"/>
                          <a:sym typeface="Arial"/>
                        </a:rPr>
                        <a:t>Z</a:t>
                      </a:r>
                      <a:endParaRPr/>
                    </a:p>
                  </a:txBody>
                  <a:tcPr marL="91450" marR="91450" marT="45725" marB="45725">
                    <a:lnL w="12700"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r>
            </a:tbl>
          </a:graphicData>
        </a:graphic>
      </p:graphicFrame>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pic>
        <p:nvPicPr>
          <p:cNvPr id="374" name="Google Shape;374;p22" descr="f6.pdf"/>
          <p:cNvPicPr preferRelativeResize="0"/>
          <p:nvPr/>
        </p:nvPicPr>
        <p:blipFill rotWithShape="1">
          <a:blip r:embed="rId3">
            <a:alphaModFix/>
          </a:blip>
          <a:srcRect l="4545" t="11765" r="9091" b="3528"/>
          <a:stretch/>
        </p:blipFill>
        <p:spPr>
          <a:xfrm>
            <a:off x="323528" y="0"/>
            <a:ext cx="8432972" cy="6391440"/>
          </a:xfrm>
          <a:prstGeom prst="rect">
            <a:avLst/>
          </a:prstGeom>
          <a:noFill/>
          <a:ln>
            <a:noFill/>
          </a:ln>
        </p:spPr>
      </p:pic>
    </p:spTree>
  </p:cSld>
  <p:clrMapOvr>
    <a:masterClrMapping/>
  </p:clrMapOvr>
  <p:transition>
    <p:fade thruBlk="1"/>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3"/>
          <p:cNvSpPr txBox="1">
            <a:spLocks noGrp="1"/>
          </p:cNvSpPr>
          <p:nvPr>
            <p:ph type="title"/>
          </p:nvPr>
        </p:nvSpPr>
        <p:spPr>
          <a:xfrm>
            <a:off x="457200" y="274638"/>
            <a:ext cx="8229600" cy="7780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Hill Cipher</a:t>
            </a:r>
            <a:endParaRPr/>
          </a:p>
        </p:txBody>
      </p:sp>
      <p:sp>
        <p:nvSpPr>
          <p:cNvPr id="381" name="Google Shape;381;p23"/>
          <p:cNvSpPr txBox="1">
            <a:spLocks noGrp="1"/>
          </p:cNvSpPr>
          <p:nvPr>
            <p:ph idx="1"/>
          </p:nvPr>
        </p:nvSpPr>
        <p:spPr>
          <a:xfrm>
            <a:off x="827584" y="1340768"/>
            <a:ext cx="7570787" cy="4791075"/>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400"/>
              <a:buFont typeface="Arial"/>
              <a:buChar char="•"/>
            </a:pPr>
            <a:r>
              <a:rPr lang="en-US" sz="2400" dirty="0"/>
              <a:t>Developed by the mathematician Lester Hill in 1929</a:t>
            </a:r>
            <a:endParaRPr dirty="0"/>
          </a:p>
          <a:p>
            <a:pPr marL="342900" lvl="0" indent="-342900" algn="l" rtl="0">
              <a:spcBef>
                <a:spcPts val="480"/>
              </a:spcBef>
              <a:spcAft>
                <a:spcPts val="0"/>
              </a:spcAft>
              <a:buClr>
                <a:schemeClr val="dk1"/>
              </a:buClr>
              <a:buSzPts val="2400"/>
              <a:buFont typeface="Arial"/>
              <a:buChar char="•"/>
            </a:pPr>
            <a:r>
              <a:rPr lang="en-US" sz="2400" dirty="0"/>
              <a:t>Strength is that it completely hides single-letter frequencies</a:t>
            </a:r>
            <a:endParaRPr dirty="0"/>
          </a:p>
          <a:p>
            <a:pPr marL="742950" lvl="1" indent="-285750" algn="l" rtl="0">
              <a:spcBef>
                <a:spcPts val="400"/>
              </a:spcBef>
              <a:spcAft>
                <a:spcPts val="0"/>
              </a:spcAft>
              <a:buClr>
                <a:schemeClr val="dk1"/>
              </a:buClr>
              <a:buSzPts val="2000"/>
              <a:buFont typeface="Arial"/>
              <a:buChar char="–"/>
            </a:pPr>
            <a:r>
              <a:rPr lang="en-US" sz="2000" dirty="0"/>
              <a:t>The use of a larger matrix hides more frequency information</a:t>
            </a:r>
            <a:endParaRPr dirty="0"/>
          </a:p>
          <a:p>
            <a:pPr marL="742950" lvl="1" indent="-285750" algn="l" rtl="0">
              <a:spcBef>
                <a:spcPts val="400"/>
              </a:spcBef>
              <a:spcAft>
                <a:spcPts val="0"/>
              </a:spcAft>
              <a:buClr>
                <a:schemeClr val="dk1"/>
              </a:buClr>
              <a:buSzPts val="2000"/>
              <a:buFont typeface="Arial"/>
              <a:buChar char="–"/>
            </a:pPr>
            <a:r>
              <a:rPr lang="en-US" sz="2000" dirty="0"/>
              <a:t>A 3 x 3 Hill cipher hides not only single-letter but also two-letter frequency information</a:t>
            </a:r>
            <a:endParaRPr dirty="0"/>
          </a:p>
          <a:p>
            <a:pPr marL="342900" lvl="0" indent="-342900" algn="l" rtl="0">
              <a:spcBef>
                <a:spcPts val="480"/>
              </a:spcBef>
              <a:spcAft>
                <a:spcPts val="0"/>
              </a:spcAft>
              <a:buClr>
                <a:schemeClr val="dk1"/>
              </a:buClr>
              <a:buSzPts val="2400"/>
              <a:buFont typeface="Arial"/>
              <a:buChar char="•"/>
            </a:pPr>
            <a:r>
              <a:rPr lang="en-US" sz="2400" dirty="0"/>
              <a:t>Strong against a </a:t>
            </a:r>
            <a:r>
              <a:rPr lang="en-US" sz="2400" dirty="0" err="1"/>
              <a:t>ciphertext</a:t>
            </a:r>
            <a:r>
              <a:rPr lang="en-US" sz="2400" dirty="0"/>
              <a:t>-only attack but easily broken with a known plaintext </a:t>
            </a:r>
            <a:r>
              <a:rPr lang="en-US" sz="2400" dirty="0" smtClean="0"/>
              <a:t>attack</a:t>
            </a:r>
            <a:endParaRPr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Hill algorithm</a:t>
            </a:r>
            <a:endParaRPr lang="en-US"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endParaRPr lang="en-US" dirty="0" smtClean="0"/>
          </a:p>
          <a:p>
            <a:endParaRPr lang="en-US" dirty="0"/>
          </a:p>
          <a:p>
            <a:pPr lvl="0"/>
            <a:r>
              <a:rPr lang="en-US" u="sng" dirty="0">
                <a:solidFill>
                  <a:schemeClr val="hlink"/>
                </a:solidFill>
                <a:hlinkClick r:id="rId2"/>
              </a:rPr>
              <a:t>Example</a:t>
            </a:r>
            <a:r>
              <a:rPr lang="en-US" dirty="0"/>
              <a:t>:</a:t>
            </a:r>
          </a:p>
          <a:p>
            <a:endParaRPr lang="en-US" dirty="0" smtClean="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5274" y="1464082"/>
            <a:ext cx="6011863" cy="159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0225" y="3429000"/>
            <a:ext cx="5543550" cy="1104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782878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24"/>
          <p:cNvSpPr txBox="1">
            <a:spLocks noGrp="1"/>
          </p:cNvSpPr>
          <p:nvPr>
            <p:ph type="title"/>
          </p:nvPr>
        </p:nvSpPr>
        <p:spPr>
          <a:xfrm>
            <a:off x="457200" y="274638"/>
            <a:ext cx="8229600" cy="7780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Polyalphabetic Ciphers</a:t>
            </a:r>
            <a:endParaRPr/>
          </a:p>
        </p:txBody>
      </p:sp>
      <p:sp>
        <p:nvSpPr>
          <p:cNvPr id="388" name="Google Shape;388;p24"/>
          <p:cNvSpPr txBox="1">
            <a:spLocks noGrp="1"/>
          </p:cNvSpPr>
          <p:nvPr>
            <p:ph idx="1"/>
          </p:nvPr>
        </p:nvSpPr>
        <p:spPr>
          <a:xfrm>
            <a:off x="827584" y="1340768"/>
            <a:ext cx="7570787" cy="2276475"/>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Clr>
                <a:schemeClr val="dk1"/>
              </a:buClr>
              <a:buSzPts val="3200"/>
              <a:buFont typeface="Arial"/>
              <a:buChar char="•"/>
            </a:pPr>
            <a:r>
              <a:rPr lang="en-US" dirty="0"/>
              <a:t>Polyalphabetic substitution cipher</a:t>
            </a:r>
            <a:endParaRPr dirty="0"/>
          </a:p>
          <a:p>
            <a:pPr marL="742950" lvl="1" indent="-285750" algn="l" rtl="0">
              <a:spcBef>
                <a:spcPts val="560"/>
              </a:spcBef>
              <a:spcAft>
                <a:spcPts val="0"/>
              </a:spcAft>
              <a:buClr>
                <a:schemeClr val="dk1"/>
              </a:buClr>
              <a:buSzPts val="2800"/>
              <a:buFont typeface="Arial"/>
              <a:buChar char="–"/>
            </a:pPr>
            <a:r>
              <a:rPr lang="en-US" dirty="0"/>
              <a:t>Improves on the simple </a:t>
            </a:r>
            <a:r>
              <a:rPr lang="en-US" dirty="0" err="1"/>
              <a:t>monoalphabetic</a:t>
            </a:r>
            <a:r>
              <a:rPr lang="en-US" dirty="0"/>
              <a:t> technique by using different </a:t>
            </a:r>
            <a:r>
              <a:rPr lang="en-US" dirty="0" err="1"/>
              <a:t>monoalphabetic</a:t>
            </a:r>
            <a:r>
              <a:rPr lang="en-US" dirty="0"/>
              <a:t> substitutions as one proceeds through the plaintext message</a:t>
            </a:r>
            <a:endParaRPr dirty="0"/>
          </a:p>
        </p:txBody>
      </p:sp>
      <p:sp>
        <p:nvSpPr>
          <p:cNvPr id="389" name="Google Shape;389;p24"/>
          <p:cNvSpPr/>
          <p:nvPr/>
        </p:nvSpPr>
        <p:spPr>
          <a:xfrm>
            <a:off x="1691680" y="3573016"/>
            <a:ext cx="6096000" cy="26162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noFill/>
          <a:ln>
            <a:noFill/>
          </a:ln>
        </p:spPr>
        <p:txBody>
          <a:bodyPr spcFirstLastPara="1" wrap="square" lIns="91425" tIns="45700" rIns="91425" bIns="45700" anchor="ctr" anchorCtr="1">
            <a:noAutofit/>
          </a:bodyPr>
          <a:lstStyle/>
          <a:p>
            <a:pPr marL="114300" marR="0" lvl="1" indent="-114300" algn="l" rtl="0">
              <a:lnSpc>
                <a:spcPct val="75000"/>
              </a:lnSpc>
              <a:spcBef>
                <a:spcPts val="0"/>
              </a:spcBef>
              <a:spcAft>
                <a:spcPts val="0"/>
              </a:spcAft>
              <a:buClr>
                <a:schemeClr val="dk1"/>
              </a:buClr>
              <a:buSzPts val="1800"/>
              <a:buFont typeface="Arial"/>
              <a:buChar char="•"/>
            </a:pPr>
            <a:r>
              <a:rPr lang="en-US" sz="1800" b="0" i="0" u="none" strike="noStrike" cap="none">
                <a:solidFill>
                  <a:schemeClr val="dk1"/>
                </a:solidFill>
                <a:latin typeface="Arial"/>
                <a:ea typeface="Arial"/>
                <a:cs typeface="Arial"/>
                <a:sym typeface="Arial"/>
              </a:rPr>
              <a:t>All these techniques have the following features in common:</a:t>
            </a:r>
            <a:endParaRPr sz="1800" b="0" i="0" u="none" strike="noStrike" cap="none">
              <a:solidFill>
                <a:schemeClr val="dk1"/>
              </a:solidFill>
              <a:latin typeface="Arial"/>
              <a:ea typeface="Arial"/>
              <a:cs typeface="Arial"/>
              <a:sym typeface="Arial"/>
            </a:endParaRPr>
          </a:p>
          <a:p>
            <a:pPr marL="228600" marR="0" lvl="2" indent="-152400" algn="l" rtl="0">
              <a:lnSpc>
                <a:spcPct val="75000"/>
              </a:lnSpc>
              <a:spcBef>
                <a:spcPts val="180"/>
              </a:spcBef>
              <a:spcAft>
                <a:spcPts val="0"/>
              </a:spcAft>
              <a:buClr>
                <a:schemeClr val="dk1"/>
              </a:buClr>
              <a:buSzPts val="2400"/>
              <a:buFont typeface="Arial"/>
              <a:buChar char="•"/>
            </a:pPr>
            <a:r>
              <a:rPr lang="en-US" sz="2400" b="0" i="0" u="none" strike="noStrike" cap="none">
                <a:solidFill>
                  <a:schemeClr val="dk1"/>
                </a:solidFill>
                <a:latin typeface="Arial"/>
                <a:ea typeface="Arial"/>
                <a:cs typeface="Arial"/>
                <a:sym typeface="Arial"/>
              </a:rPr>
              <a:t>A set of related monoalphabetic substitution rules is used</a:t>
            </a:r>
            <a:endParaRPr/>
          </a:p>
          <a:p>
            <a:pPr marL="228600" marR="0" lvl="2" indent="-152400" algn="l" rtl="0">
              <a:lnSpc>
                <a:spcPct val="75000"/>
              </a:lnSpc>
              <a:spcBef>
                <a:spcPts val="240"/>
              </a:spcBef>
              <a:spcAft>
                <a:spcPts val="0"/>
              </a:spcAft>
              <a:buClr>
                <a:schemeClr val="dk1"/>
              </a:buClr>
              <a:buSzPts val="2400"/>
              <a:buFont typeface="Arial"/>
              <a:buChar char="•"/>
            </a:pPr>
            <a:r>
              <a:rPr lang="en-US" sz="2400" b="0" i="0" u="none" strike="noStrike" cap="none">
                <a:solidFill>
                  <a:schemeClr val="dk1"/>
                </a:solidFill>
                <a:latin typeface="Arial"/>
                <a:ea typeface="Arial"/>
                <a:cs typeface="Arial"/>
                <a:sym typeface="Arial"/>
              </a:rPr>
              <a:t>A key determines which particular rule is chosen for a given transformation</a:t>
            </a:r>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25"/>
          <p:cNvSpPr txBox="1">
            <a:spLocks noGrp="1"/>
          </p:cNvSpPr>
          <p:nvPr>
            <p:ph type="title"/>
          </p:nvPr>
        </p:nvSpPr>
        <p:spPr>
          <a:xfrm>
            <a:off x="457200" y="274638"/>
            <a:ext cx="8229600" cy="7780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Vigenère</a:t>
            </a:r>
            <a:r>
              <a:rPr lang="en-US" dirty="0"/>
              <a:t> Cipher</a:t>
            </a:r>
            <a:endParaRPr dirty="0"/>
          </a:p>
        </p:txBody>
      </p:sp>
      <p:sp>
        <p:nvSpPr>
          <p:cNvPr id="396" name="Google Shape;396;p25"/>
          <p:cNvSpPr txBox="1">
            <a:spLocks noGrp="1"/>
          </p:cNvSpPr>
          <p:nvPr>
            <p:ph idx="1"/>
          </p:nvPr>
        </p:nvSpPr>
        <p:spPr>
          <a:xfrm>
            <a:off x="467544" y="1412776"/>
            <a:ext cx="8229600" cy="4525963"/>
          </a:xfrm>
          <a:prstGeom prst="rect">
            <a:avLst/>
          </a:prstGeom>
          <a:noFill/>
          <a:ln>
            <a:noFill/>
          </a:ln>
        </p:spPr>
        <p:txBody>
          <a:bodyPr spcFirstLastPara="1" wrap="square" lIns="91425" tIns="45700" rIns="91425" bIns="45700" anchor="t" anchorCtr="0">
            <a:noAutofit/>
          </a:bodyPr>
          <a:lstStyle/>
          <a:p>
            <a:pPr marL="342900" lvl="0" indent="-342900" algn="l" rtl="0">
              <a:spcBef>
                <a:spcPts val="560"/>
              </a:spcBef>
              <a:spcAft>
                <a:spcPts val="0"/>
              </a:spcAft>
              <a:buClr>
                <a:schemeClr val="dk1"/>
              </a:buClr>
              <a:buSzPts val="2800"/>
              <a:buFont typeface="Arial"/>
              <a:buChar char="•"/>
            </a:pPr>
            <a:r>
              <a:rPr lang="en-US" sz="2800" dirty="0" smtClean="0"/>
              <a:t>In </a:t>
            </a:r>
            <a:r>
              <a:rPr lang="en-US" sz="2800" dirty="0"/>
              <a:t>this scheme the set of related </a:t>
            </a:r>
            <a:r>
              <a:rPr lang="en-US" sz="2800" dirty="0" err="1"/>
              <a:t>monoalphabetic</a:t>
            </a:r>
            <a:r>
              <a:rPr lang="en-US" sz="2800" dirty="0"/>
              <a:t> substitution rules consists of the 26 Caesar ciphers with shifts of 0 through 25</a:t>
            </a:r>
            <a:endParaRPr dirty="0"/>
          </a:p>
          <a:p>
            <a:pPr marL="342900" lvl="0" indent="-342900" algn="l" rtl="0">
              <a:spcBef>
                <a:spcPts val="560"/>
              </a:spcBef>
              <a:spcAft>
                <a:spcPts val="0"/>
              </a:spcAft>
              <a:buClr>
                <a:schemeClr val="dk1"/>
              </a:buClr>
              <a:buSzPts val="2800"/>
              <a:buFont typeface="Arial"/>
              <a:buChar char="•"/>
            </a:pPr>
            <a:r>
              <a:rPr lang="en-US" sz="2800" dirty="0"/>
              <a:t>Each cipher is denoted by a key letter which is the </a:t>
            </a:r>
            <a:r>
              <a:rPr lang="en-US" sz="2800" dirty="0" err="1"/>
              <a:t>ciphertext</a:t>
            </a:r>
            <a:r>
              <a:rPr lang="en-US" sz="2800" dirty="0"/>
              <a:t> letter that substitutes for the plaintext letter </a:t>
            </a:r>
            <a:r>
              <a:rPr lang="en-US" sz="2800" i="1" dirty="0"/>
              <a:t>a</a:t>
            </a:r>
            <a:endParaRPr dirty="0"/>
          </a:p>
          <a:p>
            <a:pPr marL="342900" lvl="0" indent="-165100" algn="l" rtl="0">
              <a:spcBef>
                <a:spcPts val="560"/>
              </a:spcBef>
              <a:spcAft>
                <a:spcPts val="0"/>
              </a:spcAft>
              <a:buClr>
                <a:schemeClr val="dk1"/>
              </a:buClr>
              <a:buSzPts val="2800"/>
              <a:buFont typeface="Arial"/>
              <a:buNone/>
            </a:pPr>
            <a:endParaRPr sz="2800"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718" y="4680652"/>
            <a:ext cx="3857625" cy="77152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562985" y="5462809"/>
            <a:ext cx="1080745" cy="307777"/>
          </a:xfrm>
          <a:prstGeom prst="rect">
            <a:avLst/>
          </a:prstGeom>
          <a:noFill/>
        </p:spPr>
        <p:txBody>
          <a:bodyPr wrap="none" rtlCol="0">
            <a:spAutoFit/>
          </a:bodyPr>
          <a:lstStyle/>
          <a:p>
            <a:r>
              <a:rPr lang="en-US" dirty="0" smtClean="0"/>
              <a:t>Encryption </a:t>
            </a:r>
            <a:endParaRPr lang="en-US" dirty="0"/>
          </a:p>
        </p:txBody>
      </p:sp>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17325" y="4718751"/>
            <a:ext cx="3762375" cy="69532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6158139" y="5414076"/>
            <a:ext cx="1090363" cy="307777"/>
          </a:xfrm>
          <a:prstGeom prst="rect">
            <a:avLst/>
          </a:prstGeom>
          <a:noFill/>
        </p:spPr>
        <p:txBody>
          <a:bodyPr wrap="none" rtlCol="0">
            <a:spAutoFit/>
          </a:bodyPr>
          <a:lstStyle/>
          <a:p>
            <a:r>
              <a:rPr lang="en-US" dirty="0" smtClean="0"/>
              <a:t>Decryption </a:t>
            </a:r>
            <a:endParaRPr 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26"/>
          <p:cNvSpPr txBox="1">
            <a:spLocks noGrp="1"/>
          </p:cNvSpPr>
          <p:nvPr>
            <p:ph type="title"/>
          </p:nvPr>
        </p:nvSpPr>
        <p:spPr>
          <a:xfrm>
            <a:off x="0" y="39689"/>
            <a:ext cx="9143999" cy="94104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Example of </a:t>
            </a:r>
            <a:r>
              <a:rPr lang="en-US" dirty="0" err="1"/>
              <a:t>Vigenère</a:t>
            </a:r>
            <a:r>
              <a:rPr lang="en-US" dirty="0"/>
              <a:t> Cipher</a:t>
            </a:r>
            <a:endParaRPr dirty="0"/>
          </a:p>
        </p:txBody>
      </p:sp>
      <p:sp>
        <p:nvSpPr>
          <p:cNvPr id="403" name="Google Shape;403;p26"/>
          <p:cNvSpPr txBox="1">
            <a:spLocks noGrp="1"/>
          </p:cNvSpPr>
          <p:nvPr>
            <p:ph idx="1"/>
          </p:nvPr>
        </p:nvSpPr>
        <p:spPr>
          <a:xfrm>
            <a:off x="611560" y="1124744"/>
            <a:ext cx="8153400" cy="4791075"/>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Font typeface="Arial"/>
              <a:buChar char="•"/>
            </a:pPr>
            <a:r>
              <a:rPr lang="en-US" sz="2800" dirty="0">
                <a:solidFill>
                  <a:schemeClr val="dk1"/>
                </a:solidFill>
                <a:latin typeface="Arial"/>
                <a:ea typeface="Arial"/>
                <a:cs typeface="Arial"/>
                <a:sym typeface="Arial"/>
              </a:rPr>
              <a:t>To encrypt a message, a key is needed that is as long as the message</a:t>
            </a:r>
            <a:endParaRPr dirty="0"/>
          </a:p>
          <a:p>
            <a:pPr marL="342900" lvl="0" indent="-342900" algn="l" rtl="0">
              <a:spcBef>
                <a:spcPts val="560"/>
              </a:spcBef>
              <a:spcAft>
                <a:spcPts val="0"/>
              </a:spcAft>
              <a:buClr>
                <a:schemeClr val="dk1"/>
              </a:buClr>
              <a:buSzPts val="2800"/>
              <a:buFont typeface="Arial"/>
              <a:buChar char="•"/>
            </a:pPr>
            <a:r>
              <a:rPr lang="en-US" sz="2800" dirty="0">
                <a:solidFill>
                  <a:schemeClr val="dk1"/>
                </a:solidFill>
                <a:latin typeface="Arial"/>
                <a:ea typeface="Arial"/>
                <a:cs typeface="Arial"/>
                <a:sym typeface="Arial"/>
              </a:rPr>
              <a:t>Usually, the key is a repeating keyword </a:t>
            </a:r>
            <a:endParaRPr dirty="0"/>
          </a:p>
          <a:p>
            <a:pPr marL="342900" lvl="0" indent="-342900" algn="l" rtl="0">
              <a:spcBef>
                <a:spcPts val="560"/>
              </a:spcBef>
              <a:spcAft>
                <a:spcPts val="0"/>
              </a:spcAft>
              <a:buClr>
                <a:schemeClr val="dk1"/>
              </a:buClr>
              <a:buSzPts val="2800"/>
              <a:buFont typeface="Arial"/>
              <a:buChar char="•"/>
            </a:pPr>
            <a:r>
              <a:rPr lang="en-US" sz="2800" dirty="0">
                <a:solidFill>
                  <a:schemeClr val="dk1"/>
                </a:solidFill>
                <a:latin typeface="Arial"/>
                <a:ea typeface="Arial"/>
                <a:cs typeface="Arial"/>
                <a:sym typeface="Arial"/>
              </a:rPr>
              <a:t>For example, if the keyword is </a:t>
            </a:r>
            <a:r>
              <a:rPr lang="en-US" sz="2800" i="1" dirty="0">
                <a:solidFill>
                  <a:schemeClr val="dk1"/>
                </a:solidFill>
                <a:latin typeface="Arial"/>
                <a:ea typeface="Arial"/>
                <a:cs typeface="Arial"/>
                <a:sym typeface="Arial"/>
              </a:rPr>
              <a:t>deceptive</a:t>
            </a:r>
            <a:r>
              <a:rPr lang="en-US" sz="2800" dirty="0">
                <a:solidFill>
                  <a:schemeClr val="dk1"/>
                </a:solidFill>
                <a:latin typeface="Arial"/>
                <a:ea typeface="Arial"/>
                <a:cs typeface="Arial"/>
                <a:sym typeface="Arial"/>
              </a:rPr>
              <a:t>, the message “</a:t>
            </a:r>
            <a:r>
              <a:rPr lang="en-US" sz="2800" dirty="0">
                <a:solidFill>
                  <a:srgbClr val="FF0000"/>
                </a:solidFill>
                <a:latin typeface="Arial"/>
                <a:ea typeface="Arial"/>
                <a:cs typeface="Arial"/>
                <a:sym typeface="Arial"/>
              </a:rPr>
              <a:t>we are discovered save yourself</a:t>
            </a:r>
            <a:r>
              <a:rPr lang="en-US" sz="2800" dirty="0">
                <a:solidFill>
                  <a:schemeClr val="dk1"/>
                </a:solidFill>
                <a:latin typeface="Arial"/>
                <a:ea typeface="Arial"/>
                <a:cs typeface="Arial"/>
                <a:sym typeface="Arial"/>
              </a:rPr>
              <a:t>” is encrypted as:</a:t>
            </a:r>
            <a:endParaRPr dirty="0"/>
          </a:p>
          <a:p>
            <a:pPr marL="342900" lvl="0" indent="-342900" algn="l" rtl="0">
              <a:spcBef>
                <a:spcPts val="560"/>
              </a:spcBef>
              <a:spcAft>
                <a:spcPts val="0"/>
              </a:spcAft>
              <a:buClr>
                <a:schemeClr val="dk1"/>
              </a:buClr>
              <a:buSzPts val="2800"/>
              <a:buFont typeface="Arial"/>
              <a:buNone/>
            </a:pPr>
            <a:r>
              <a:rPr lang="en-US" sz="2800" dirty="0">
                <a:solidFill>
                  <a:schemeClr val="dk1"/>
                </a:solidFill>
                <a:latin typeface="Arial"/>
                <a:ea typeface="Arial"/>
                <a:cs typeface="Arial"/>
                <a:sym typeface="Arial"/>
              </a:rPr>
              <a:t> 	</a:t>
            </a:r>
            <a:r>
              <a:rPr lang="en-US" sz="2400" dirty="0"/>
              <a:t>key:            </a:t>
            </a:r>
            <a:r>
              <a:rPr lang="en-US" sz="2400" dirty="0" err="1">
                <a:solidFill>
                  <a:srgbClr val="FF0000"/>
                </a:solidFill>
                <a:latin typeface="Courier New"/>
                <a:ea typeface="Courier New"/>
                <a:cs typeface="Courier New"/>
                <a:sym typeface="Courier New"/>
              </a:rPr>
              <a:t>deceptive</a:t>
            </a:r>
            <a:r>
              <a:rPr lang="en-US" sz="2400" dirty="0" err="1">
                <a:solidFill>
                  <a:srgbClr val="00B0F0"/>
                </a:solidFill>
                <a:latin typeface="Courier New"/>
                <a:ea typeface="Courier New"/>
                <a:cs typeface="Courier New"/>
                <a:sym typeface="Courier New"/>
              </a:rPr>
              <a:t>deceptive</a:t>
            </a:r>
            <a:r>
              <a:rPr lang="en-US" sz="2400" dirty="0" err="1">
                <a:latin typeface="Courier New"/>
                <a:ea typeface="Courier New"/>
                <a:cs typeface="Courier New"/>
                <a:sym typeface="Courier New"/>
              </a:rPr>
              <a:t>deceptive</a:t>
            </a:r>
            <a:endParaRPr sz="2400" dirty="0">
              <a:latin typeface="Courier New"/>
              <a:ea typeface="Courier New"/>
              <a:cs typeface="Courier New"/>
              <a:sym typeface="Courier New"/>
            </a:endParaRPr>
          </a:p>
          <a:p>
            <a:pPr marL="342900" lvl="0" indent="-342900" algn="l" rtl="0">
              <a:spcBef>
                <a:spcPts val="480"/>
              </a:spcBef>
              <a:spcAft>
                <a:spcPts val="0"/>
              </a:spcAft>
              <a:buClr>
                <a:schemeClr val="dk1"/>
              </a:buClr>
              <a:buSzPts val="2400"/>
              <a:buFont typeface="Arial"/>
              <a:buNone/>
            </a:pPr>
            <a:r>
              <a:rPr lang="en-US" sz="2400" dirty="0"/>
              <a:t>    plaintext:    </a:t>
            </a:r>
            <a:r>
              <a:rPr lang="en-US" sz="2400" dirty="0" err="1">
                <a:latin typeface="Courier New"/>
                <a:ea typeface="Courier New"/>
                <a:cs typeface="Courier New"/>
                <a:sym typeface="Courier New"/>
              </a:rPr>
              <a:t>wearediscoveredsaveyourself</a:t>
            </a:r>
            <a:r>
              <a:rPr lang="en-US" sz="2400" dirty="0"/>
              <a:t> </a:t>
            </a:r>
            <a:endParaRPr dirty="0"/>
          </a:p>
          <a:p>
            <a:pPr marL="342900" lvl="0" indent="-342900" algn="l" rtl="0">
              <a:spcBef>
                <a:spcPts val="480"/>
              </a:spcBef>
              <a:spcAft>
                <a:spcPts val="0"/>
              </a:spcAft>
              <a:buClr>
                <a:schemeClr val="dk1"/>
              </a:buClr>
              <a:buSzPts val="2400"/>
              <a:buFont typeface="Arial"/>
              <a:buNone/>
            </a:pPr>
            <a:r>
              <a:rPr lang="en-US" sz="2400" dirty="0"/>
              <a:t>    </a:t>
            </a:r>
            <a:r>
              <a:rPr lang="en-US" sz="2400" dirty="0" err="1"/>
              <a:t>ciphertext</a:t>
            </a:r>
            <a:r>
              <a:rPr lang="en-US" sz="2400" dirty="0"/>
              <a:t>:  </a:t>
            </a:r>
            <a:r>
              <a:rPr lang="en-US" sz="2400" dirty="0">
                <a:latin typeface="Courier New"/>
                <a:ea typeface="Courier New"/>
                <a:cs typeface="Courier New"/>
                <a:sym typeface="Courier New"/>
              </a:rPr>
              <a:t>ZICVTWQNGRZGVTWAVZHCQYGLMGJ</a:t>
            </a:r>
            <a:endParaRPr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a:t>
            </a:r>
            <a:r>
              <a:rPr lang="en-US" dirty="0" err="1"/>
              <a:t>Vigenère</a:t>
            </a:r>
            <a:r>
              <a:rPr lang="en-US" dirty="0"/>
              <a:t> Cipher</a:t>
            </a:r>
          </a:p>
        </p:txBody>
      </p:sp>
      <p:sp>
        <p:nvSpPr>
          <p:cNvPr id="3" name="Content Placeholder 2"/>
          <p:cNvSpPr>
            <a:spLocks noGrp="1"/>
          </p:cNvSpPr>
          <p:nvPr>
            <p:ph idx="1"/>
          </p:nvPr>
        </p:nvSpPr>
        <p:spPr/>
        <p:txBody>
          <a:bodyPr/>
          <a:lstStyle/>
          <a:p>
            <a:r>
              <a:rPr lang="en-US" sz="2400" dirty="0"/>
              <a:t>Expressed numerically, we have the following result</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5625" y="2119313"/>
            <a:ext cx="8031163" cy="2619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817360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Symmetric Encryption</a:t>
            </a:r>
            <a:endParaRPr dirty="0"/>
          </a:p>
        </p:txBody>
      </p:sp>
      <p:sp>
        <p:nvSpPr>
          <p:cNvPr id="206" name="Google Shape;206;p3"/>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800"/>
              <a:buFont typeface="Arial"/>
              <a:buChar char="•"/>
            </a:pPr>
            <a:r>
              <a:rPr lang="en-US" sz="2800" dirty="0"/>
              <a:t>Also referred to as conventional encryption or </a:t>
            </a:r>
            <a:r>
              <a:rPr lang="en-US" sz="2800" dirty="0">
                <a:solidFill>
                  <a:srgbClr val="FF0000"/>
                </a:solidFill>
              </a:rPr>
              <a:t>single-key encryption</a:t>
            </a:r>
            <a:endParaRPr dirty="0">
              <a:solidFill>
                <a:srgbClr val="FF0000"/>
              </a:solidFill>
            </a:endParaRPr>
          </a:p>
          <a:p>
            <a:pPr marL="342900" lvl="0" indent="-342900" algn="l" rtl="0">
              <a:spcBef>
                <a:spcPts val="560"/>
              </a:spcBef>
              <a:spcAft>
                <a:spcPts val="0"/>
              </a:spcAft>
              <a:buClr>
                <a:schemeClr val="dk1"/>
              </a:buClr>
              <a:buSzPts val="2800"/>
              <a:buFont typeface="Arial"/>
              <a:buChar char="•"/>
            </a:pPr>
            <a:r>
              <a:rPr lang="en-US" sz="2800" dirty="0"/>
              <a:t>Was the only type of encryption in use prior to the development of public-key encryption in the 1970s</a:t>
            </a:r>
            <a:endParaRPr dirty="0"/>
          </a:p>
          <a:p>
            <a:pPr marL="342900" lvl="0" indent="-342900" algn="l" rtl="0">
              <a:spcBef>
                <a:spcPts val="560"/>
              </a:spcBef>
              <a:spcAft>
                <a:spcPts val="0"/>
              </a:spcAft>
              <a:buClr>
                <a:schemeClr val="dk1"/>
              </a:buClr>
              <a:buSzPts val="2800"/>
              <a:buFont typeface="Arial"/>
              <a:buChar char="•"/>
            </a:pPr>
            <a:r>
              <a:rPr lang="en-US" sz="2800" dirty="0"/>
              <a:t>Remains by far the most widely used of the two types of encryption</a:t>
            </a:r>
            <a:endParaRPr sz="2800" dirty="0"/>
          </a:p>
        </p:txBody>
      </p:sp>
      <p:pic>
        <p:nvPicPr>
          <p:cNvPr id="207" name="Google Shape;207;p3"/>
          <p:cNvPicPr preferRelativeResize="0"/>
          <p:nvPr/>
        </p:nvPicPr>
        <p:blipFill rotWithShape="1">
          <a:blip r:embed="rId3">
            <a:alphaModFix/>
          </a:blip>
          <a:srcRect/>
          <a:stretch/>
        </p:blipFill>
        <p:spPr>
          <a:xfrm>
            <a:off x="6324600" y="5033211"/>
            <a:ext cx="2667000" cy="1824789"/>
          </a:xfrm>
          <a:prstGeom prst="rect">
            <a:avLst/>
          </a:prstGeom>
          <a:noFill/>
          <a:ln>
            <a:noFill/>
          </a:ln>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27"/>
          <p:cNvSpPr txBox="1">
            <a:spLocks noGrp="1"/>
          </p:cNvSpPr>
          <p:nvPr>
            <p:ph type="title"/>
          </p:nvPr>
        </p:nvSpPr>
        <p:spPr>
          <a:xfrm>
            <a:off x="0" y="39689"/>
            <a:ext cx="9143999" cy="94104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Vigenère</a:t>
            </a:r>
            <a:r>
              <a:rPr lang="en-US" dirty="0"/>
              <a:t> </a:t>
            </a:r>
            <a:r>
              <a:rPr lang="en-US" dirty="0" err="1"/>
              <a:t>Autokey</a:t>
            </a:r>
            <a:r>
              <a:rPr lang="en-US" dirty="0"/>
              <a:t> System</a:t>
            </a:r>
            <a:endParaRPr dirty="0"/>
          </a:p>
        </p:txBody>
      </p:sp>
      <p:sp>
        <p:nvSpPr>
          <p:cNvPr id="410" name="Google Shape;410;p27"/>
          <p:cNvSpPr txBox="1">
            <a:spLocks noGrp="1"/>
          </p:cNvSpPr>
          <p:nvPr>
            <p:ph idx="1"/>
          </p:nvPr>
        </p:nvSpPr>
        <p:spPr>
          <a:xfrm>
            <a:off x="827584" y="1340768"/>
            <a:ext cx="7570787" cy="4714875"/>
          </a:xfrm>
          <a:prstGeom prst="rect">
            <a:avLst/>
          </a:prstGeom>
          <a:noFill/>
          <a:ln>
            <a:noFill/>
          </a:ln>
        </p:spPr>
        <p:txBody>
          <a:bodyPr spcFirstLastPara="1" wrap="square" lIns="91425" tIns="45700" rIns="91425" bIns="45700" anchor="t" anchorCtr="0">
            <a:normAutofit fontScale="85000" lnSpcReduction="10000"/>
          </a:bodyPr>
          <a:lstStyle/>
          <a:p>
            <a:pPr marL="342900" lvl="0" indent="-342900" algn="l" rtl="0">
              <a:spcBef>
                <a:spcPts val="0"/>
              </a:spcBef>
              <a:spcAft>
                <a:spcPts val="0"/>
              </a:spcAft>
              <a:buClr>
                <a:schemeClr val="dk1"/>
              </a:buClr>
              <a:buSzPct val="100000"/>
              <a:buFont typeface="Arial"/>
              <a:buChar char="•"/>
            </a:pPr>
            <a:r>
              <a:rPr lang="en-US" dirty="0"/>
              <a:t>A keyword is </a:t>
            </a:r>
            <a:r>
              <a:rPr lang="en-US" dirty="0">
                <a:solidFill>
                  <a:srgbClr val="C00000"/>
                </a:solidFill>
              </a:rPr>
              <a:t>concatenated with the plaintext </a:t>
            </a:r>
            <a:r>
              <a:rPr lang="en-US" dirty="0"/>
              <a:t>itself to provide a running key</a:t>
            </a:r>
            <a:endParaRPr dirty="0"/>
          </a:p>
          <a:p>
            <a:pPr marL="342900" lvl="0" indent="-342900" algn="l" rtl="0">
              <a:spcBef>
                <a:spcPts val="544"/>
              </a:spcBef>
              <a:spcAft>
                <a:spcPts val="0"/>
              </a:spcAft>
              <a:buClr>
                <a:schemeClr val="dk1"/>
              </a:buClr>
              <a:buSzPct val="100000"/>
              <a:buFont typeface="Arial"/>
              <a:buChar char="•"/>
            </a:pPr>
            <a:r>
              <a:rPr lang="en-US" dirty="0"/>
              <a:t>Example:</a:t>
            </a:r>
            <a:endParaRPr dirty="0"/>
          </a:p>
          <a:p>
            <a:pPr marL="342900" lvl="0" indent="-342900" algn="l" rtl="0">
              <a:spcBef>
                <a:spcPts val="600"/>
              </a:spcBef>
              <a:spcAft>
                <a:spcPts val="0"/>
              </a:spcAft>
              <a:buClr>
                <a:schemeClr val="dk1"/>
              </a:buClr>
              <a:buSzPct val="100000"/>
              <a:buFont typeface="Arial"/>
              <a:buNone/>
            </a:pPr>
            <a:r>
              <a:rPr lang="en-US" dirty="0"/>
              <a:t>	key: 	   </a:t>
            </a:r>
            <a:r>
              <a:rPr lang="en-US" dirty="0" err="1">
                <a:solidFill>
                  <a:srgbClr val="C00000"/>
                </a:solidFill>
              </a:rPr>
              <a:t>deceptive</a:t>
            </a:r>
            <a:r>
              <a:rPr lang="en-US" dirty="0" err="1">
                <a:solidFill>
                  <a:srgbClr val="0070C0"/>
                </a:solidFill>
              </a:rPr>
              <a:t>wearediscoveredsav</a:t>
            </a:r>
            <a:endParaRPr dirty="0">
              <a:solidFill>
                <a:srgbClr val="0070C0"/>
              </a:solidFill>
            </a:endParaRPr>
          </a:p>
          <a:p>
            <a:pPr marL="342900" lvl="0" indent="-342900" algn="l" rtl="0">
              <a:spcBef>
                <a:spcPts val="600"/>
              </a:spcBef>
              <a:spcAft>
                <a:spcPts val="0"/>
              </a:spcAft>
              <a:buClr>
                <a:schemeClr val="dk1"/>
              </a:buClr>
              <a:buSzPct val="100000"/>
              <a:buFont typeface="Arial"/>
              <a:buNone/>
            </a:pPr>
            <a:r>
              <a:rPr lang="en-US" dirty="0"/>
              <a:t>	plaintext:      </a:t>
            </a:r>
            <a:r>
              <a:rPr lang="en-US" dirty="0" err="1"/>
              <a:t>wearediscoveredsaveyourself</a:t>
            </a:r>
            <a:endParaRPr dirty="0"/>
          </a:p>
          <a:p>
            <a:pPr marL="342900" lvl="0" indent="-342900" algn="l" rtl="0">
              <a:spcBef>
                <a:spcPts val="600"/>
              </a:spcBef>
              <a:spcAft>
                <a:spcPts val="0"/>
              </a:spcAft>
              <a:buClr>
                <a:schemeClr val="dk1"/>
              </a:buClr>
              <a:buSzPct val="100000"/>
              <a:buFont typeface="Arial"/>
              <a:buNone/>
            </a:pPr>
            <a:r>
              <a:rPr lang="en-US" dirty="0"/>
              <a:t>	</a:t>
            </a:r>
            <a:r>
              <a:rPr lang="en-US" dirty="0" err="1"/>
              <a:t>ciphertext</a:t>
            </a:r>
            <a:r>
              <a:rPr lang="en-US" dirty="0"/>
              <a:t>:   </a:t>
            </a:r>
            <a:r>
              <a:rPr lang="en-US" sz="2400" dirty="0"/>
              <a:t>ZICVTWQNGKZEIIGASXSTSLVVWLA</a:t>
            </a:r>
            <a:endParaRPr dirty="0"/>
          </a:p>
          <a:p>
            <a:pPr marL="342900" lvl="0" indent="-342900" algn="l" rtl="0">
              <a:spcBef>
                <a:spcPts val="544"/>
              </a:spcBef>
              <a:spcAft>
                <a:spcPts val="0"/>
              </a:spcAft>
              <a:buClr>
                <a:schemeClr val="dk1"/>
              </a:buClr>
              <a:buSzPct val="100000"/>
              <a:buFont typeface="Arial"/>
              <a:buChar char="•"/>
            </a:pPr>
            <a:r>
              <a:rPr lang="en-US" dirty="0"/>
              <a:t>Even this scheme is vulnerable to cryptanalysis</a:t>
            </a:r>
            <a:endParaRPr dirty="0"/>
          </a:p>
          <a:p>
            <a:pPr marL="742950" lvl="1" indent="-285750" algn="l" rtl="0">
              <a:spcBef>
                <a:spcPts val="476"/>
              </a:spcBef>
              <a:spcAft>
                <a:spcPts val="0"/>
              </a:spcAft>
              <a:buClr>
                <a:schemeClr val="dk1"/>
              </a:buClr>
              <a:buSzPct val="100000"/>
              <a:buFont typeface="Arial"/>
              <a:buChar char="–"/>
            </a:pPr>
            <a:r>
              <a:rPr lang="en-US" dirty="0"/>
              <a:t>Because the key and the plaintext share the same frequency distribution of letters, a statistical technique can be applied</a:t>
            </a:r>
            <a:endParaRPr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a:t>
            </a:r>
            <a:endParaRPr lang="en-US" dirty="0"/>
          </a:p>
        </p:txBody>
      </p:sp>
      <p:sp>
        <p:nvSpPr>
          <p:cNvPr id="3" name="Content Placeholder 2"/>
          <p:cNvSpPr>
            <a:spLocks noGrp="1"/>
          </p:cNvSpPr>
          <p:nvPr>
            <p:ph idx="1"/>
          </p:nvPr>
        </p:nvSpPr>
        <p:spPr/>
        <p:txBody>
          <a:bodyPr/>
          <a:lstStyle/>
          <a:p>
            <a:r>
              <a:rPr lang="en-US" dirty="0" err="1" smtClean="0"/>
              <a:t>Mã</a:t>
            </a:r>
            <a:r>
              <a:rPr lang="en-US" dirty="0" smtClean="0"/>
              <a:t> </a:t>
            </a:r>
            <a:r>
              <a:rPr lang="en-US" dirty="0" err="1" smtClean="0"/>
              <a:t>hóa</a:t>
            </a:r>
            <a:r>
              <a:rPr lang="en-US" dirty="0" smtClean="0"/>
              <a:t> </a:t>
            </a:r>
            <a:r>
              <a:rPr lang="en-US" dirty="0" err="1" smtClean="0"/>
              <a:t>tên</a:t>
            </a:r>
            <a:r>
              <a:rPr lang="en-US" dirty="0" smtClean="0"/>
              <a:t> SV (</a:t>
            </a:r>
            <a:r>
              <a:rPr lang="en-US" dirty="0" err="1" smtClean="0"/>
              <a:t>không</a:t>
            </a:r>
            <a:r>
              <a:rPr lang="en-US" dirty="0" smtClean="0"/>
              <a:t> </a:t>
            </a:r>
            <a:r>
              <a:rPr lang="en-US" dirty="0" err="1" smtClean="0"/>
              <a:t>dấu</a:t>
            </a:r>
            <a:r>
              <a:rPr lang="en-US" dirty="0" smtClean="0"/>
              <a:t>) </a:t>
            </a:r>
            <a:r>
              <a:rPr lang="en-US" dirty="0" err="1" smtClean="0"/>
              <a:t>bằng</a:t>
            </a:r>
            <a:r>
              <a:rPr lang="en-US" dirty="0" smtClean="0"/>
              <a:t> </a:t>
            </a:r>
            <a:r>
              <a:rPr lang="en-US" dirty="0" err="1" smtClean="0"/>
              <a:t>mã</a:t>
            </a:r>
            <a:r>
              <a:rPr lang="en-US" dirty="0" smtClean="0"/>
              <a:t> </a:t>
            </a:r>
            <a:r>
              <a:rPr lang="en-US" dirty="0" err="1"/>
              <a:t>Vigenère</a:t>
            </a:r>
            <a:r>
              <a:rPr lang="en-US" dirty="0"/>
              <a:t> </a:t>
            </a:r>
            <a:r>
              <a:rPr lang="en-US" dirty="0" err="1" smtClean="0"/>
              <a:t>với</a:t>
            </a:r>
            <a:r>
              <a:rPr lang="en-US" dirty="0" smtClean="0"/>
              <a:t> </a:t>
            </a:r>
          </a:p>
          <a:p>
            <a:pPr lvl="1"/>
            <a:r>
              <a:rPr lang="en-US" dirty="0" err="1" smtClean="0"/>
              <a:t>Khóa</a:t>
            </a:r>
            <a:r>
              <a:rPr lang="en-US" dirty="0" smtClean="0"/>
              <a:t>: “VKU”</a:t>
            </a:r>
          </a:p>
          <a:p>
            <a:pPr lvl="1"/>
            <a:r>
              <a:rPr lang="en-US" dirty="0" err="1" smtClean="0"/>
              <a:t>E.g</a:t>
            </a:r>
            <a:r>
              <a:rPr lang="en-US" dirty="0" smtClean="0"/>
              <a:t> Duong Van </a:t>
            </a:r>
            <a:r>
              <a:rPr lang="en-US" dirty="0" err="1" smtClean="0"/>
              <a:t>Hieu</a:t>
            </a:r>
            <a:r>
              <a:rPr lang="en-US" dirty="0" smtClean="0"/>
              <a:t> =&gt; </a:t>
            </a:r>
            <a:r>
              <a:rPr lang="en-US" dirty="0"/>
              <a:t>YEIIQ PVX BDOO</a:t>
            </a:r>
            <a:endParaRPr lang="en-US" dirty="0"/>
          </a:p>
        </p:txBody>
      </p:sp>
    </p:spTree>
    <p:extLst>
      <p:ext uri="{BB962C8B-B14F-4D97-AF65-F5344CB8AC3E}">
        <p14:creationId xmlns:p14="http://schemas.microsoft.com/office/powerpoint/2010/main" val="321626902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29"/>
          <p:cNvSpPr txBox="1">
            <a:spLocks noGrp="1"/>
          </p:cNvSpPr>
          <p:nvPr>
            <p:ph type="title"/>
          </p:nvPr>
        </p:nvSpPr>
        <p:spPr>
          <a:xfrm>
            <a:off x="457200" y="274638"/>
            <a:ext cx="8229600" cy="85010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Vernam</a:t>
            </a:r>
            <a:r>
              <a:rPr lang="en-US" dirty="0"/>
              <a:t> Cipher</a:t>
            </a:r>
            <a:endParaRPr dirty="0"/>
          </a:p>
        </p:txBody>
      </p:sp>
      <p:pic>
        <p:nvPicPr>
          <p:cNvPr id="424" name="Google Shape;424;p29" descr="f7.pdf"/>
          <p:cNvPicPr preferRelativeResize="0"/>
          <p:nvPr/>
        </p:nvPicPr>
        <p:blipFill rotWithShape="1">
          <a:blip r:embed="rId3">
            <a:alphaModFix/>
          </a:blip>
          <a:srcRect t="17273" b="39999"/>
          <a:stretch/>
        </p:blipFill>
        <p:spPr>
          <a:xfrm>
            <a:off x="1116419" y="1869058"/>
            <a:ext cx="7166344" cy="3733857"/>
          </a:xfrm>
          <a:prstGeom prst="rect">
            <a:avLst/>
          </a:prstGeom>
          <a:noFill/>
          <a:ln>
            <a:noFill/>
          </a:ln>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94036" y="4338970"/>
            <a:ext cx="1762125" cy="64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6222" y="4329003"/>
            <a:ext cx="1743075" cy="561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46567" y="1154452"/>
            <a:ext cx="8569842" cy="830997"/>
          </a:xfrm>
          <a:prstGeom prst="rect">
            <a:avLst/>
          </a:prstGeom>
          <a:noFill/>
        </p:spPr>
        <p:txBody>
          <a:bodyPr wrap="square" rtlCol="0">
            <a:spAutoFit/>
          </a:bodyPr>
          <a:lstStyle/>
          <a:p>
            <a:r>
              <a:rPr lang="en-US" sz="2400" dirty="0"/>
              <a:t>the </a:t>
            </a:r>
            <a:r>
              <a:rPr lang="en-US" sz="2400" dirty="0" err="1"/>
              <a:t>ciphertext</a:t>
            </a:r>
            <a:r>
              <a:rPr lang="en-US" sz="2400" dirty="0"/>
              <a:t> is generated by performing the bitwise </a:t>
            </a:r>
            <a:r>
              <a:rPr lang="en-US" sz="2400" dirty="0">
                <a:solidFill>
                  <a:srgbClr val="0070C0"/>
                </a:solidFill>
              </a:rPr>
              <a:t>XOR</a:t>
            </a:r>
            <a:r>
              <a:rPr lang="en-US" sz="2400" dirty="0"/>
              <a:t> of the </a:t>
            </a:r>
            <a:r>
              <a:rPr lang="en-US" sz="2400" dirty="0" smtClean="0"/>
              <a:t>plaintext and </a:t>
            </a:r>
            <a:r>
              <a:rPr lang="en-US" sz="2400" dirty="0"/>
              <a:t>the key.</a:t>
            </a:r>
          </a:p>
        </p:txBody>
      </p:sp>
    </p:spTree>
  </p:cSld>
  <p:clrMapOvr>
    <a:masterClrMapping/>
  </p:clrMapOvr>
  <p:transition spd="med">
    <p:wipe dir="u"/>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0"/>
          <p:cNvSpPr txBox="1">
            <a:spLocks noGrp="1"/>
          </p:cNvSpPr>
          <p:nvPr>
            <p:ph type="title"/>
          </p:nvPr>
        </p:nvSpPr>
        <p:spPr>
          <a:xfrm>
            <a:off x="457200" y="274638"/>
            <a:ext cx="8229600" cy="7780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One-Time Pad</a:t>
            </a:r>
            <a:endParaRPr/>
          </a:p>
        </p:txBody>
      </p:sp>
      <p:sp>
        <p:nvSpPr>
          <p:cNvPr id="431" name="Google Shape;431;p30"/>
          <p:cNvSpPr txBox="1">
            <a:spLocks noGrp="1"/>
          </p:cNvSpPr>
          <p:nvPr>
            <p:ph idx="1"/>
          </p:nvPr>
        </p:nvSpPr>
        <p:spPr>
          <a:xfrm>
            <a:off x="827584" y="1196752"/>
            <a:ext cx="7570787" cy="4791075"/>
          </a:xfrm>
          <a:prstGeom prst="rect">
            <a:avLst/>
          </a:prstGeom>
          <a:noFill/>
          <a:ln>
            <a:noFill/>
          </a:ln>
        </p:spPr>
        <p:txBody>
          <a:bodyPr spcFirstLastPara="1" wrap="square" lIns="91425" tIns="45700" rIns="91425" bIns="45700" anchor="t" anchorCtr="0">
            <a:normAutofit fontScale="77500" lnSpcReduction="20000"/>
          </a:bodyPr>
          <a:lstStyle/>
          <a:p>
            <a:pPr marL="342900" lvl="0" indent="-342900" algn="l" rtl="0">
              <a:spcBef>
                <a:spcPts val="0"/>
              </a:spcBef>
              <a:spcAft>
                <a:spcPts val="0"/>
              </a:spcAft>
              <a:buClr>
                <a:schemeClr val="dk1"/>
              </a:buClr>
              <a:buSzPct val="100000"/>
              <a:buFont typeface="Arial"/>
              <a:buChar char="•"/>
            </a:pPr>
            <a:r>
              <a:rPr lang="en-US" dirty="0"/>
              <a:t>Improvement to </a:t>
            </a:r>
            <a:r>
              <a:rPr lang="en-US" dirty="0" err="1"/>
              <a:t>Vernam</a:t>
            </a:r>
            <a:r>
              <a:rPr lang="en-US" dirty="0"/>
              <a:t> cipher proposed by an Army Signal Corp officer, Joseph Mauborgne</a:t>
            </a:r>
            <a:endParaRPr dirty="0"/>
          </a:p>
          <a:p>
            <a:pPr marL="342900" lvl="0" indent="-342900" algn="l" rtl="0">
              <a:spcBef>
                <a:spcPts val="496"/>
              </a:spcBef>
              <a:spcAft>
                <a:spcPts val="0"/>
              </a:spcAft>
              <a:buClr>
                <a:schemeClr val="dk1"/>
              </a:buClr>
              <a:buSzPct val="100000"/>
              <a:buFont typeface="Arial"/>
              <a:buChar char="•"/>
            </a:pPr>
            <a:r>
              <a:rPr lang="en-US" dirty="0"/>
              <a:t>Use a random key that is as long as the message so that the key need not be repeated</a:t>
            </a:r>
            <a:endParaRPr dirty="0"/>
          </a:p>
          <a:p>
            <a:pPr marL="342900" lvl="0" indent="-342900" algn="l" rtl="0">
              <a:spcBef>
                <a:spcPts val="496"/>
              </a:spcBef>
              <a:spcAft>
                <a:spcPts val="0"/>
              </a:spcAft>
              <a:buClr>
                <a:schemeClr val="dk1"/>
              </a:buClr>
              <a:buSzPct val="100000"/>
              <a:buFont typeface="Arial"/>
              <a:buChar char="•"/>
            </a:pPr>
            <a:r>
              <a:rPr lang="en-US" dirty="0"/>
              <a:t>Key is used to encrypt and decrypt a single message and then is discarded</a:t>
            </a:r>
            <a:endParaRPr dirty="0"/>
          </a:p>
          <a:p>
            <a:pPr marL="342900" lvl="0" indent="-342900" algn="l" rtl="0">
              <a:spcBef>
                <a:spcPts val="496"/>
              </a:spcBef>
              <a:spcAft>
                <a:spcPts val="0"/>
              </a:spcAft>
              <a:buClr>
                <a:schemeClr val="dk1"/>
              </a:buClr>
              <a:buSzPct val="100000"/>
              <a:buFont typeface="Arial"/>
              <a:buChar char="•"/>
            </a:pPr>
            <a:r>
              <a:rPr lang="en-US" dirty="0"/>
              <a:t>Each new message requires a new key of the same length as the new message</a:t>
            </a:r>
            <a:endParaRPr dirty="0"/>
          </a:p>
          <a:p>
            <a:pPr marL="342900" lvl="0" indent="-342900" algn="l" rtl="0">
              <a:spcBef>
                <a:spcPts val="496"/>
              </a:spcBef>
              <a:spcAft>
                <a:spcPts val="0"/>
              </a:spcAft>
              <a:buClr>
                <a:schemeClr val="dk1"/>
              </a:buClr>
              <a:buSzPct val="100000"/>
              <a:buFont typeface="Arial"/>
              <a:buChar char="•"/>
            </a:pPr>
            <a:r>
              <a:rPr lang="en-US" dirty="0"/>
              <a:t>Scheme is unbreakable</a:t>
            </a:r>
            <a:endParaRPr dirty="0"/>
          </a:p>
          <a:p>
            <a:pPr marL="742950" lvl="1" indent="-285750" algn="l" rtl="0">
              <a:spcBef>
                <a:spcPts val="434"/>
              </a:spcBef>
              <a:spcAft>
                <a:spcPts val="0"/>
              </a:spcAft>
              <a:buClr>
                <a:schemeClr val="dk1"/>
              </a:buClr>
              <a:buSzPct val="100000"/>
              <a:buFont typeface="Arial"/>
              <a:buChar char="–"/>
            </a:pPr>
            <a:r>
              <a:rPr lang="en-US" dirty="0"/>
              <a:t>Produces random output that bears no statistical relationship to the plaintext</a:t>
            </a:r>
            <a:endParaRPr dirty="0"/>
          </a:p>
          <a:p>
            <a:pPr marL="742950" lvl="1" indent="-285750" algn="l" rtl="0">
              <a:spcBef>
                <a:spcPts val="434"/>
              </a:spcBef>
              <a:spcAft>
                <a:spcPts val="0"/>
              </a:spcAft>
              <a:buClr>
                <a:schemeClr val="dk1"/>
              </a:buClr>
              <a:buSzPct val="100000"/>
              <a:buFont typeface="Arial"/>
              <a:buChar char="–"/>
            </a:pPr>
            <a:r>
              <a:rPr lang="en-US" dirty="0"/>
              <a:t>Because the </a:t>
            </a:r>
            <a:r>
              <a:rPr lang="en-US" dirty="0" err="1"/>
              <a:t>ciphertext</a:t>
            </a:r>
            <a:r>
              <a:rPr lang="en-US" dirty="0"/>
              <a:t> contains no information whatsoever about the plaintext, there is simply no way to break the code</a:t>
            </a:r>
            <a:endParaRPr dirty="0"/>
          </a:p>
        </p:txBody>
      </p:sp>
      <p:pic>
        <p:nvPicPr>
          <p:cNvPr id="432" name="Google Shape;432;p30"/>
          <p:cNvPicPr preferRelativeResize="0"/>
          <p:nvPr/>
        </p:nvPicPr>
        <p:blipFill rotWithShape="1">
          <a:blip r:embed="rId3">
            <a:alphaModFix/>
          </a:blip>
          <a:srcRect/>
          <a:stretch/>
        </p:blipFill>
        <p:spPr>
          <a:xfrm>
            <a:off x="8074176" y="4797745"/>
            <a:ext cx="1069824" cy="2060255"/>
          </a:xfrm>
          <a:prstGeom prst="rect">
            <a:avLst/>
          </a:prstGeom>
          <a:noFill/>
          <a:ln>
            <a:noFill/>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1"/>
          <p:cNvSpPr txBox="1">
            <a:spLocks noGrp="1"/>
          </p:cNvSpPr>
          <p:nvPr>
            <p:ph type="title"/>
          </p:nvPr>
        </p:nvSpPr>
        <p:spPr>
          <a:xfrm>
            <a:off x="457200" y="274638"/>
            <a:ext cx="8229600" cy="7780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Difficulties</a:t>
            </a:r>
            <a:endParaRPr/>
          </a:p>
        </p:txBody>
      </p:sp>
      <p:sp>
        <p:nvSpPr>
          <p:cNvPr id="439" name="Google Shape;439;p31"/>
          <p:cNvSpPr txBox="1">
            <a:spLocks noGrp="1"/>
          </p:cNvSpPr>
          <p:nvPr>
            <p:ph idx="1"/>
          </p:nvPr>
        </p:nvSpPr>
        <p:spPr>
          <a:xfrm>
            <a:off x="827584" y="1268760"/>
            <a:ext cx="7570787" cy="4867275"/>
          </a:xfrm>
          <a:prstGeom prst="rect">
            <a:avLst/>
          </a:prstGeom>
          <a:noFill/>
          <a:ln>
            <a:noFill/>
          </a:ln>
        </p:spPr>
        <p:txBody>
          <a:bodyPr spcFirstLastPara="1" wrap="square" lIns="91425" tIns="45700" rIns="91425" bIns="45700" anchor="t" anchorCtr="0">
            <a:normAutofit fontScale="77500" lnSpcReduction="20000"/>
          </a:bodyPr>
          <a:lstStyle/>
          <a:p>
            <a:pPr marL="342900" lvl="0" indent="-342900" algn="l" rtl="0">
              <a:spcBef>
                <a:spcPts val="0"/>
              </a:spcBef>
              <a:spcAft>
                <a:spcPts val="0"/>
              </a:spcAft>
              <a:buClr>
                <a:schemeClr val="dk1"/>
              </a:buClr>
              <a:buSzPct val="100000"/>
              <a:buFont typeface="Arial"/>
              <a:buChar char="•"/>
            </a:pPr>
            <a:r>
              <a:rPr lang="en-US" dirty="0"/>
              <a:t>The one-time pad offers complete security but, in practice, has two fundamental difficulties:</a:t>
            </a:r>
            <a:endParaRPr dirty="0"/>
          </a:p>
          <a:p>
            <a:pPr marL="742950" lvl="1" indent="-285750" algn="l" rtl="0">
              <a:spcBef>
                <a:spcPts val="434"/>
              </a:spcBef>
              <a:spcAft>
                <a:spcPts val="0"/>
              </a:spcAft>
              <a:buClr>
                <a:schemeClr val="dk1"/>
              </a:buClr>
              <a:buSzPct val="100000"/>
              <a:buFont typeface="Arial"/>
              <a:buChar char="–"/>
            </a:pPr>
            <a:r>
              <a:rPr lang="en-US" dirty="0"/>
              <a:t>There is the practical problem of making large quantities of random keys</a:t>
            </a:r>
            <a:endParaRPr dirty="0"/>
          </a:p>
          <a:p>
            <a:pPr marL="1143000" lvl="2" indent="-228600" algn="l" rtl="0">
              <a:spcBef>
                <a:spcPts val="372"/>
              </a:spcBef>
              <a:spcAft>
                <a:spcPts val="0"/>
              </a:spcAft>
              <a:buClr>
                <a:schemeClr val="dk1"/>
              </a:buClr>
              <a:buSzPct val="100000"/>
              <a:buFont typeface="Arial"/>
              <a:buChar char="•"/>
            </a:pPr>
            <a:r>
              <a:rPr lang="en-US" dirty="0"/>
              <a:t>Any heavily used system might require millions of random characters on a regular basis</a:t>
            </a:r>
            <a:endParaRPr dirty="0"/>
          </a:p>
          <a:p>
            <a:pPr marL="742950" lvl="1" indent="-285750" algn="l" rtl="0">
              <a:spcBef>
                <a:spcPts val="434"/>
              </a:spcBef>
              <a:spcAft>
                <a:spcPts val="0"/>
              </a:spcAft>
              <a:buClr>
                <a:schemeClr val="dk1"/>
              </a:buClr>
              <a:buSzPct val="100000"/>
              <a:buFont typeface="Arial"/>
              <a:buChar char="–"/>
            </a:pPr>
            <a:r>
              <a:rPr lang="en-US" dirty="0"/>
              <a:t>Mammoth key distribution problem</a:t>
            </a:r>
            <a:endParaRPr dirty="0"/>
          </a:p>
          <a:p>
            <a:pPr marL="1143000" lvl="2" indent="-228600" algn="l" rtl="0">
              <a:spcBef>
                <a:spcPts val="372"/>
              </a:spcBef>
              <a:spcAft>
                <a:spcPts val="0"/>
              </a:spcAft>
              <a:buClr>
                <a:schemeClr val="dk1"/>
              </a:buClr>
              <a:buSzPct val="100000"/>
              <a:buFont typeface="Arial"/>
              <a:buChar char="•"/>
            </a:pPr>
            <a:r>
              <a:rPr lang="en-US" dirty="0"/>
              <a:t>For every message to be sent, a key of equal length is needed by both sender and receiver</a:t>
            </a:r>
            <a:endParaRPr dirty="0"/>
          </a:p>
          <a:p>
            <a:pPr marL="342900" lvl="0" indent="-342900" algn="l" rtl="0">
              <a:spcBef>
                <a:spcPts val="496"/>
              </a:spcBef>
              <a:spcAft>
                <a:spcPts val="0"/>
              </a:spcAft>
              <a:buClr>
                <a:schemeClr val="dk1"/>
              </a:buClr>
              <a:buSzPct val="100000"/>
              <a:buFont typeface="Arial"/>
              <a:buChar char="•"/>
            </a:pPr>
            <a:r>
              <a:rPr lang="en-US" dirty="0"/>
              <a:t>Because of these difficulties, the one-time pad is of limited utility</a:t>
            </a:r>
            <a:endParaRPr dirty="0"/>
          </a:p>
          <a:p>
            <a:pPr marL="742950" lvl="1" indent="-285750" algn="l" rtl="0">
              <a:spcBef>
                <a:spcPts val="434"/>
              </a:spcBef>
              <a:spcAft>
                <a:spcPts val="0"/>
              </a:spcAft>
              <a:buClr>
                <a:schemeClr val="dk1"/>
              </a:buClr>
              <a:buSzPct val="100000"/>
              <a:buFont typeface="Arial"/>
              <a:buChar char="–"/>
            </a:pPr>
            <a:r>
              <a:rPr lang="en-US" dirty="0"/>
              <a:t>Useful primarily for low-bandwidth channels requiring very high security</a:t>
            </a:r>
            <a:endParaRPr dirty="0"/>
          </a:p>
          <a:p>
            <a:pPr marL="342900" lvl="0" indent="-342900" algn="l" rtl="0">
              <a:spcBef>
                <a:spcPts val="496"/>
              </a:spcBef>
              <a:spcAft>
                <a:spcPts val="0"/>
              </a:spcAft>
              <a:buClr>
                <a:schemeClr val="dk1"/>
              </a:buClr>
              <a:buSzPct val="100000"/>
              <a:buFont typeface="Arial"/>
              <a:buChar char="•"/>
            </a:pPr>
            <a:r>
              <a:rPr lang="en-US" dirty="0"/>
              <a:t>The one-time pad is the only cryptosystem that exhibits </a:t>
            </a:r>
            <a:r>
              <a:rPr lang="en-US" i="1" dirty="0"/>
              <a:t>perfect secrecy </a:t>
            </a:r>
            <a:r>
              <a:rPr lang="en-US" dirty="0"/>
              <a:t>(see Appendix F)</a:t>
            </a:r>
            <a:endParaRPr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Transposition technique</a:t>
            </a:r>
            <a:endParaRPr lang="en-US" dirty="0"/>
          </a:p>
        </p:txBody>
      </p:sp>
      <p:sp>
        <p:nvSpPr>
          <p:cNvPr id="3" name="Content Placeholder 2"/>
          <p:cNvSpPr>
            <a:spLocks noGrp="1"/>
          </p:cNvSpPr>
          <p:nvPr>
            <p:ph idx="1"/>
          </p:nvPr>
        </p:nvSpPr>
        <p:spPr/>
        <p:txBody>
          <a:bodyPr/>
          <a:lstStyle/>
          <a:p>
            <a:r>
              <a:rPr lang="en-US" dirty="0"/>
              <a:t>A very different kind of mapping is achieved by </a:t>
            </a:r>
            <a:r>
              <a:rPr lang="en-US" dirty="0" smtClean="0"/>
              <a:t>performing some </a:t>
            </a:r>
            <a:r>
              <a:rPr lang="en-US" dirty="0"/>
              <a:t>sort of permutation on the plaintext letters</a:t>
            </a:r>
          </a:p>
        </p:txBody>
      </p:sp>
    </p:spTree>
    <p:extLst>
      <p:ext uri="{BB962C8B-B14F-4D97-AF65-F5344CB8AC3E}">
        <p14:creationId xmlns:p14="http://schemas.microsoft.com/office/powerpoint/2010/main" val="270622708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2"/>
          <p:cNvSpPr txBox="1">
            <a:spLocks noGrp="1"/>
          </p:cNvSpPr>
          <p:nvPr>
            <p:ph type="title"/>
          </p:nvPr>
        </p:nvSpPr>
        <p:spPr>
          <a:xfrm>
            <a:off x="457200" y="274638"/>
            <a:ext cx="8229600" cy="85010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Rail Fence Cipher</a:t>
            </a:r>
            <a:endParaRPr dirty="0"/>
          </a:p>
        </p:txBody>
      </p:sp>
      <p:sp>
        <p:nvSpPr>
          <p:cNvPr id="446" name="Google Shape;446;p32"/>
          <p:cNvSpPr txBox="1">
            <a:spLocks noGrp="1"/>
          </p:cNvSpPr>
          <p:nvPr>
            <p:ph idx="1"/>
          </p:nvPr>
        </p:nvSpPr>
        <p:spPr>
          <a:xfrm>
            <a:off x="827584" y="1412776"/>
            <a:ext cx="7570787" cy="4714875"/>
          </a:xfrm>
          <a:prstGeom prst="rect">
            <a:avLst/>
          </a:prstGeom>
          <a:noFill/>
          <a:ln>
            <a:noFill/>
          </a:ln>
        </p:spPr>
        <p:txBody>
          <a:bodyPr spcFirstLastPara="1" wrap="square" lIns="91425" tIns="45700" rIns="91425" bIns="45700" anchor="t" anchorCtr="0">
            <a:normAutofit fontScale="92500" lnSpcReduction="20000"/>
          </a:bodyPr>
          <a:lstStyle/>
          <a:p>
            <a:pPr marL="342900" lvl="0" indent="-342900" algn="l" rtl="0">
              <a:spcBef>
                <a:spcPts val="0"/>
              </a:spcBef>
              <a:spcAft>
                <a:spcPts val="0"/>
              </a:spcAft>
              <a:buClr>
                <a:schemeClr val="dk1"/>
              </a:buClr>
              <a:buSzPct val="100000"/>
              <a:buFont typeface="Arial"/>
              <a:buChar char="•"/>
            </a:pPr>
            <a:r>
              <a:rPr lang="en-US" dirty="0"/>
              <a:t>Simplest transposition cipher</a:t>
            </a:r>
            <a:endParaRPr dirty="0"/>
          </a:p>
          <a:p>
            <a:pPr marL="342900" lvl="0" indent="-342900" algn="l" rtl="0">
              <a:spcBef>
                <a:spcPts val="592"/>
              </a:spcBef>
              <a:spcAft>
                <a:spcPts val="0"/>
              </a:spcAft>
              <a:buClr>
                <a:schemeClr val="dk1"/>
              </a:buClr>
              <a:buSzPct val="100000"/>
              <a:buFont typeface="Arial"/>
              <a:buChar char="•"/>
            </a:pPr>
            <a:r>
              <a:rPr lang="en-US" dirty="0"/>
              <a:t>Plaintext is written down as a sequence of diagonals and then read off as a sequence of rows</a:t>
            </a:r>
            <a:endParaRPr dirty="0"/>
          </a:p>
          <a:p>
            <a:pPr marL="342900" lvl="0" indent="-342900" algn="l" rtl="0">
              <a:spcBef>
                <a:spcPts val="592"/>
              </a:spcBef>
              <a:spcAft>
                <a:spcPts val="0"/>
              </a:spcAft>
              <a:buClr>
                <a:schemeClr val="dk1"/>
              </a:buClr>
              <a:buSzPct val="100000"/>
              <a:buFont typeface="Arial"/>
              <a:buChar char="•"/>
            </a:pPr>
            <a:r>
              <a:rPr lang="en-US" dirty="0"/>
              <a:t>To encipher the message “meet me after the toga party” with a rail fence of depth 2, we would write:</a:t>
            </a:r>
            <a:endParaRPr dirty="0"/>
          </a:p>
          <a:p>
            <a:pPr marL="742950" lvl="1" indent="-285750" algn="l" rtl="0">
              <a:spcBef>
                <a:spcPts val="518"/>
              </a:spcBef>
              <a:spcAft>
                <a:spcPts val="0"/>
              </a:spcAft>
              <a:buClr>
                <a:schemeClr val="dk1"/>
              </a:buClr>
              <a:buSzPct val="100000"/>
              <a:buFont typeface="Courier New"/>
              <a:buNone/>
            </a:pPr>
            <a:r>
              <a:rPr lang="en-US" dirty="0">
                <a:latin typeface="Courier New"/>
                <a:ea typeface="Courier New"/>
                <a:cs typeface="Courier New"/>
                <a:sym typeface="Courier New"/>
              </a:rPr>
              <a:t>		m e m a t r h t g p r y</a:t>
            </a:r>
            <a:endParaRPr dirty="0"/>
          </a:p>
          <a:p>
            <a:pPr marL="742950" lvl="1" indent="-285750" algn="l" rtl="0">
              <a:spcBef>
                <a:spcPts val="518"/>
              </a:spcBef>
              <a:spcAft>
                <a:spcPts val="0"/>
              </a:spcAft>
              <a:buClr>
                <a:schemeClr val="dk1"/>
              </a:buClr>
              <a:buSzPct val="100000"/>
              <a:buFont typeface="Courier New"/>
              <a:buNone/>
            </a:pPr>
            <a:r>
              <a:rPr lang="en-US" dirty="0">
                <a:latin typeface="Courier New"/>
                <a:ea typeface="Courier New"/>
                <a:cs typeface="Courier New"/>
                <a:sym typeface="Courier New"/>
              </a:rPr>
              <a:t>		  e t e f e t e o a </a:t>
            </a:r>
            <a:r>
              <a:rPr lang="en-US" dirty="0" err="1">
                <a:latin typeface="Courier New"/>
                <a:ea typeface="Courier New"/>
                <a:cs typeface="Courier New"/>
                <a:sym typeface="Courier New"/>
              </a:rPr>
              <a:t>a</a:t>
            </a:r>
            <a:r>
              <a:rPr lang="en-US" dirty="0">
                <a:latin typeface="Courier New"/>
                <a:ea typeface="Courier New"/>
                <a:cs typeface="Courier New"/>
                <a:sym typeface="Courier New"/>
              </a:rPr>
              <a:t> t</a:t>
            </a:r>
            <a:endParaRPr dirty="0"/>
          </a:p>
          <a:p>
            <a:pPr marL="742950" lvl="1" indent="-285750" algn="l" rtl="0">
              <a:spcBef>
                <a:spcPts val="518"/>
              </a:spcBef>
              <a:spcAft>
                <a:spcPts val="0"/>
              </a:spcAft>
              <a:buClr>
                <a:schemeClr val="dk1"/>
              </a:buClr>
              <a:buSzPct val="100000"/>
              <a:buFont typeface="Arial"/>
              <a:buNone/>
            </a:pPr>
            <a:r>
              <a:rPr lang="en-US" dirty="0"/>
              <a:t>Encrypted message is:</a:t>
            </a:r>
            <a:endParaRPr dirty="0"/>
          </a:p>
          <a:p>
            <a:pPr marL="742950" lvl="1" indent="-285750" algn="l" rtl="0">
              <a:spcBef>
                <a:spcPts val="518"/>
              </a:spcBef>
              <a:spcAft>
                <a:spcPts val="0"/>
              </a:spcAft>
              <a:buClr>
                <a:schemeClr val="dk1"/>
              </a:buClr>
              <a:buSzPct val="100000"/>
              <a:buFont typeface="Arial"/>
              <a:buNone/>
            </a:pPr>
            <a:r>
              <a:rPr lang="en-US" dirty="0"/>
              <a:t>	MEMATRHTGPRYETEFETEOAAT</a:t>
            </a:r>
            <a:endParaRPr dirty="0"/>
          </a:p>
          <a:p>
            <a:pPr marL="742950" lvl="1" indent="-121284" algn="l" rtl="0">
              <a:spcBef>
                <a:spcPts val="518"/>
              </a:spcBef>
              <a:spcAft>
                <a:spcPts val="0"/>
              </a:spcAft>
              <a:buClr>
                <a:schemeClr val="dk1"/>
              </a:buClr>
              <a:buSzPct val="100000"/>
              <a:buFont typeface="Arial"/>
              <a:buNone/>
            </a:pPr>
            <a:endParaRPr dirty="0"/>
          </a:p>
          <a:p>
            <a:pPr marL="742950" lvl="1" indent="-121284" algn="l" rtl="0">
              <a:spcBef>
                <a:spcPts val="518"/>
              </a:spcBef>
              <a:spcAft>
                <a:spcPts val="0"/>
              </a:spcAft>
              <a:buClr>
                <a:schemeClr val="dk1"/>
              </a:buClr>
              <a:buSzPct val="100000"/>
              <a:buFont typeface="Arial"/>
              <a:buNone/>
            </a:pPr>
            <a:endParaRPr dirty="0"/>
          </a:p>
        </p:txBody>
      </p:sp>
      <p:pic>
        <p:nvPicPr>
          <p:cNvPr id="447" name="Google Shape;447;p32"/>
          <p:cNvPicPr preferRelativeResize="0"/>
          <p:nvPr/>
        </p:nvPicPr>
        <p:blipFill rotWithShape="1">
          <a:blip r:embed="rId3">
            <a:alphaModFix/>
          </a:blip>
          <a:srcRect/>
          <a:stretch/>
        </p:blipFill>
        <p:spPr>
          <a:xfrm>
            <a:off x="7315200" y="4527612"/>
            <a:ext cx="1371600" cy="2330388"/>
          </a:xfrm>
          <a:prstGeom prst="rect">
            <a:avLst/>
          </a:prstGeom>
          <a:noFill/>
          <a:ln>
            <a:noFill/>
          </a:ln>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33"/>
          <p:cNvSpPr txBox="1">
            <a:spLocks noGrp="1"/>
          </p:cNvSpPr>
          <p:nvPr>
            <p:ph type="title"/>
          </p:nvPr>
        </p:nvSpPr>
        <p:spPr>
          <a:xfrm>
            <a:off x="0" y="39689"/>
            <a:ext cx="9143999" cy="101304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Row Transposition Cipher</a:t>
            </a:r>
            <a:endParaRPr dirty="0"/>
          </a:p>
        </p:txBody>
      </p:sp>
      <p:sp>
        <p:nvSpPr>
          <p:cNvPr id="454" name="Google Shape;454;p33"/>
          <p:cNvSpPr txBox="1">
            <a:spLocks noGrp="1"/>
          </p:cNvSpPr>
          <p:nvPr>
            <p:ph idx="1"/>
          </p:nvPr>
        </p:nvSpPr>
        <p:spPr>
          <a:xfrm>
            <a:off x="827584" y="1340768"/>
            <a:ext cx="7570787" cy="4714875"/>
          </a:xfrm>
          <a:prstGeom prst="rect">
            <a:avLst/>
          </a:prstGeom>
          <a:noFill/>
          <a:ln>
            <a:noFill/>
          </a:ln>
        </p:spPr>
        <p:txBody>
          <a:bodyPr spcFirstLastPara="1" wrap="square" lIns="91425" tIns="45700" rIns="91425" bIns="45700" anchor="t" anchorCtr="0">
            <a:normAutofit fontScale="85000" lnSpcReduction="20000"/>
          </a:bodyPr>
          <a:lstStyle/>
          <a:p>
            <a:pPr marL="342900" lvl="0" indent="-342900" algn="l" rtl="0">
              <a:spcBef>
                <a:spcPts val="0"/>
              </a:spcBef>
              <a:spcAft>
                <a:spcPts val="0"/>
              </a:spcAft>
              <a:buClr>
                <a:schemeClr val="dk1"/>
              </a:buClr>
              <a:buSzPct val="100000"/>
              <a:buFont typeface="Arial"/>
              <a:buChar char="•"/>
            </a:pPr>
            <a:r>
              <a:rPr lang="en-US" dirty="0"/>
              <a:t>Is a more complex transposition</a:t>
            </a:r>
            <a:endParaRPr dirty="0"/>
          </a:p>
          <a:p>
            <a:pPr marL="342900" lvl="0" indent="-342900" algn="l" rtl="0">
              <a:spcBef>
                <a:spcPts val="544"/>
              </a:spcBef>
              <a:spcAft>
                <a:spcPts val="0"/>
              </a:spcAft>
              <a:buClr>
                <a:schemeClr val="dk1"/>
              </a:buClr>
              <a:buSzPct val="100000"/>
              <a:buFont typeface="Arial"/>
              <a:buChar char="•"/>
            </a:pPr>
            <a:r>
              <a:rPr lang="en-US" dirty="0"/>
              <a:t>Write the message in a rectangle, row by row, and read the message off, column by column, but permute the order of the columns</a:t>
            </a:r>
            <a:endParaRPr dirty="0"/>
          </a:p>
          <a:p>
            <a:pPr marL="742950" lvl="1" indent="-285750" algn="l" rtl="0">
              <a:spcBef>
                <a:spcPts val="476"/>
              </a:spcBef>
              <a:spcAft>
                <a:spcPts val="0"/>
              </a:spcAft>
              <a:buClr>
                <a:schemeClr val="dk1"/>
              </a:buClr>
              <a:buSzPct val="100000"/>
              <a:buFont typeface="Arial"/>
              <a:buChar char="–"/>
            </a:pPr>
            <a:r>
              <a:rPr lang="en-US" dirty="0"/>
              <a:t>The order of the columns then becomes the key to the algorithm</a:t>
            </a:r>
            <a:endParaRPr dirty="0"/>
          </a:p>
          <a:p>
            <a:pPr marL="742950" lvl="1" indent="-285750" algn="l" rtl="0">
              <a:spcBef>
                <a:spcPts val="476"/>
              </a:spcBef>
              <a:spcAft>
                <a:spcPts val="0"/>
              </a:spcAft>
              <a:buClr>
                <a:schemeClr val="dk1"/>
              </a:buClr>
              <a:buSzPct val="100000"/>
              <a:buFont typeface="Arial"/>
              <a:buNone/>
            </a:pPr>
            <a:r>
              <a:rPr lang="en-US" dirty="0"/>
              <a:t>	Key: 		</a:t>
            </a:r>
            <a:r>
              <a:rPr lang="en-US" dirty="0">
                <a:latin typeface="Courier New"/>
                <a:ea typeface="Courier New"/>
                <a:cs typeface="Courier New"/>
                <a:sym typeface="Courier New"/>
              </a:rPr>
              <a:t>4 3 1 2 5 6 7</a:t>
            </a:r>
            <a:endParaRPr dirty="0">
              <a:latin typeface="Courier New"/>
              <a:ea typeface="Courier New"/>
              <a:cs typeface="Courier New"/>
              <a:sym typeface="Courier New"/>
            </a:endParaRPr>
          </a:p>
          <a:p>
            <a:pPr marL="742950" lvl="1" indent="-285750" algn="l" rtl="0">
              <a:spcBef>
                <a:spcPts val="476"/>
              </a:spcBef>
              <a:spcAft>
                <a:spcPts val="0"/>
              </a:spcAft>
              <a:buClr>
                <a:schemeClr val="dk1"/>
              </a:buClr>
              <a:buSzPct val="100000"/>
              <a:buFont typeface="Arial"/>
              <a:buNone/>
            </a:pPr>
            <a:r>
              <a:rPr lang="en-US" dirty="0"/>
              <a:t>   Plaintext:         </a:t>
            </a:r>
            <a:r>
              <a:rPr lang="en-US" dirty="0">
                <a:latin typeface="Courier New"/>
                <a:ea typeface="Courier New"/>
                <a:cs typeface="Courier New"/>
                <a:sym typeface="Courier New"/>
              </a:rPr>
              <a:t>a t </a:t>
            </a:r>
            <a:r>
              <a:rPr lang="en-US" dirty="0" err="1">
                <a:latin typeface="Courier New"/>
                <a:ea typeface="Courier New"/>
                <a:cs typeface="Courier New"/>
                <a:sym typeface="Courier New"/>
              </a:rPr>
              <a:t>t</a:t>
            </a:r>
            <a:r>
              <a:rPr lang="en-US" dirty="0">
                <a:latin typeface="Courier New"/>
                <a:ea typeface="Courier New"/>
                <a:cs typeface="Courier New"/>
                <a:sym typeface="Courier New"/>
              </a:rPr>
              <a:t> a c k p</a:t>
            </a:r>
            <a:endParaRPr dirty="0"/>
          </a:p>
          <a:p>
            <a:pPr marL="742950" lvl="1" indent="-285750" algn="l" rtl="0">
              <a:spcBef>
                <a:spcPts val="476"/>
              </a:spcBef>
              <a:spcAft>
                <a:spcPts val="0"/>
              </a:spcAft>
              <a:buClr>
                <a:schemeClr val="dk1"/>
              </a:buClr>
              <a:buSzPct val="100000"/>
              <a:buFont typeface="Courier New"/>
              <a:buNone/>
            </a:pPr>
            <a:r>
              <a:rPr lang="en-US" dirty="0">
                <a:latin typeface="Courier New"/>
                <a:ea typeface="Courier New"/>
                <a:cs typeface="Courier New"/>
                <a:sym typeface="Courier New"/>
              </a:rPr>
              <a:t>				o s t p o n e</a:t>
            </a:r>
            <a:endParaRPr dirty="0"/>
          </a:p>
          <a:p>
            <a:pPr marL="742950" lvl="1" indent="-285750" algn="l" rtl="0">
              <a:spcBef>
                <a:spcPts val="476"/>
              </a:spcBef>
              <a:spcAft>
                <a:spcPts val="0"/>
              </a:spcAft>
              <a:buClr>
                <a:schemeClr val="dk1"/>
              </a:buClr>
              <a:buSzPct val="100000"/>
              <a:buFont typeface="Courier New"/>
              <a:buNone/>
            </a:pPr>
            <a:r>
              <a:rPr lang="en-US" dirty="0">
                <a:latin typeface="Courier New"/>
                <a:ea typeface="Courier New"/>
                <a:cs typeface="Courier New"/>
                <a:sym typeface="Courier New"/>
              </a:rPr>
              <a:t>				d u n t </a:t>
            </a:r>
            <a:r>
              <a:rPr lang="en-US" dirty="0" err="1">
                <a:latin typeface="Courier New"/>
                <a:ea typeface="Courier New"/>
                <a:cs typeface="Courier New"/>
                <a:sym typeface="Courier New"/>
              </a:rPr>
              <a:t>i</a:t>
            </a:r>
            <a:r>
              <a:rPr lang="en-US" dirty="0">
                <a:latin typeface="Courier New"/>
                <a:ea typeface="Courier New"/>
                <a:cs typeface="Courier New"/>
                <a:sym typeface="Courier New"/>
              </a:rPr>
              <a:t> l t</a:t>
            </a:r>
            <a:endParaRPr dirty="0"/>
          </a:p>
          <a:p>
            <a:pPr marL="742950" lvl="1" indent="-285750" algn="l" rtl="0">
              <a:spcBef>
                <a:spcPts val="476"/>
              </a:spcBef>
              <a:spcAft>
                <a:spcPts val="0"/>
              </a:spcAft>
              <a:buClr>
                <a:schemeClr val="dk1"/>
              </a:buClr>
              <a:buSzPct val="100000"/>
              <a:buFont typeface="Courier New"/>
              <a:buNone/>
            </a:pPr>
            <a:r>
              <a:rPr lang="en-US" dirty="0">
                <a:latin typeface="Courier New"/>
                <a:ea typeface="Courier New"/>
                <a:cs typeface="Courier New"/>
                <a:sym typeface="Courier New"/>
              </a:rPr>
              <a:t>				w o a m x y z</a:t>
            </a:r>
            <a:endParaRPr dirty="0"/>
          </a:p>
          <a:p>
            <a:pPr marL="742950" lvl="1" indent="-285750" algn="l" rtl="0">
              <a:spcBef>
                <a:spcPts val="476"/>
              </a:spcBef>
              <a:spcAft>
                <a:spcPts val="0"/>
              </a:spcAft>
              <a:buClr>
                <a:schemeClr val="dk1"/>
              </a:buClr>
              <a:buSzPct val="100000"/>
              <a:buFont typeface="Arial"/>
              <a:buNone/>
            </a:pPr>
            <a:r>
              <a:rPr lang="en-US" dirty="0"/>
              <a:t>   </a:t>
            </a:r>
            <a:r>
              <a:rPr lang="en-US" dirty="0" err="1"/>
              <a:t>Ciphertext</a:t>
            </a:r>
            <a:r>
              <a:rPr lang="en-US" dirty="0"/>
              <a:t>:               TTNAAPTMTSUOAODWCOIXKNLYPETZ</a:t>
            </a:r>
            <a:endParaRPr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Row Transposition Cipher</a:t>
            </a:r>
          </a:p>
        </p:txBody>
      </p:sp>
      <p:sp>
        <p:nvSpPr>
          <p:cNvPr id="3" name="Content Placeholder 2"/>
          <p:cNvSpPr>
            <a:spLocks noGrp="1"/>
          </p:cNvSpPr>
          <p:nvPr>
            <p:ph idx="1"/>
          </p:nvPr>
        </p:nvSpPr>
        <p:spPr/>
        <p:txBody>
          <a:bodyPr/>
          <a:lstStyle/>
          <a:p>
            <a:pPr marL="514350" indent="-457200">
              <a:spcBef>
                <a:spcPts val="476"/>
              </a:spcBef>
              <a:spcAft>
                <a:spcPts val="0"/>
              </a:spcAft>
              <a:buClr>
                <a:schemeClr val="dk1"/>
              </a:buClr>
              <a:buSzPct val="100000"/>
            </a:pPr>
            <a:r>
              <a:rPr lang="en-US" sz="2800" dirty="0"/>
              <a:t>The transposition cipher can be made significantly more secure by </a:t>
            </a:r>
            <a:r>
              <a:rPr lang="en-US" sz="2800" dirty="0" smtClean="0"/>
              <a:t>performing more </a:t>
            </a:r>
            <a:r>
              <a:rPr lang="en-US" sz="2800" dirty="0"/>
              <a:t>than one stage of transposition</a:t>
            </a:r>
          </a:p>
          <a:p>
            <a:pPr lvl="1">
              <a:spcBef>
                <a:spcPts val="476"/>
              </a:spcBef>
              <a:spcAft>
                <a:spcPts val="0"/>
              </a:spcAft>
              <a:buClr>
                <a:schemeClr val="dk1"/>
              </a:buClr>
              <a:buSzPct val="100000"/>
              <a:buNone/>
            </a:pPr>
            <a:r>
              <a:rPr lang="en-US" dirty="0" smtClean="0"/>
              <a:t>Key</a:t>
            </a:r>
            <a:r>
              <a:rPr lang="en-US" dirty="0"/>
              <a:t>: 		</a:t>
            </a:r>
            <a:r>
              <a:rPr lang="en-US" dirty="0">
                <a:latin typeface="Courier New"/>
                <a:ea typeface="Courier New"/>
                <a:cs typeface="Courier New"/>
                <a:sym typeface="Courier New"/>
              </a:rPr>
              <a:t>4 3 1 2 5 6 </a:t>
            </a:r>
            <a:r>
              <a:rPr lang="en-US" dirty="0" smtClean="0">
                <a:latin typeface="Courier New"/>
                <a:ea typeface="Courier New"/>
                <a:cs typeface="Courier New"/>
                <a:sym typeface="Courier New"/>
              </a:rPr>
              <a:t>7</a:t>
            </a:r>
          </a:p>
          <a:p>
            <a:pPr lvl="1">
              <a:spcBef>
                <a:spcPts val="476"/>
              </a:spcBef>
              <a:spcAft>
                <a:spcPts val="0"/>
              </a:spcAft>
              <a:buClr>
                <a:schemeClr val="dk1"/>
              </a:buClr>
              <a:buSzPct val="100000"/>
              <a:buNone/>
            </a:pPr>
            <a:r>
              <a:rPr lang="en-US" dirty="0" smtClean="0"/>
              <a:t>Plaintext</a:t>
            </a:r>
          </a:p>
          <a:p>
            <a:pPr lvl="1">
              <a:spcBef>
                <a:spcPts val="476"/>
              </a:spcBef>
              <a:spcAft>
                <a:spcPts val="0"/>
              </a:spcAft>
              <a:buClr>
                <a:schemeClr val="dk1"/>
              </a:buClr>
              <a:buSzPct val="100000"/>
              <a:buNone/>
            </a:pPr>
            <a:endParaRPr lang="en-US" dirty="0"/>
          </a:p>
          <a:p>
            <a:pPr lvl="1">
              <a:spcBef>
                <a:spcPts val="476"/>
              </a:spcBef>
              <a:spcAft>
                <a:spcPts val="0"/>
              </a:spcAft>
              <a:buClr>
                <a:schemeClr val="dk1"/>
              </a:buClr>
              <a:buSzPct val="100000"/>
              <a:buNone/>
            </a:pPr>
            <a:endParaRPr lang="en-US" dirty="0" smtClean="0"/>
          </a:p>
          <a:p>
            <a:pPr lvl="1">
              <a:spcBef>
                <a:spcPts val="476"/>
              </a:spcBef>
              <a:spcAft>
                <a:spcPts val="0"/>
              </a:spcAft>
              <a:buClr>
                <a:schemeClr val="dk1"/>
              </a:buClr>
              <a:buSzPct val="100000"/>
              <a:buNone/>
            </a:pPr>
            <a:endParaRPr lang="en-US" dirty="0" smtClean="0"/>
          </a:p>
          <a:p>
            <a:pPr lvl="1">
              <a:spcBef>
                <a:spcPts val="476"/>
              </a:spcBef>
              <a:spcAft>
                <a:spcPts val="0"/>
              </a:spcAft>
              <a:buClr>
                <a:schemeClr val="dk1"/>
              </a:buClr>
              <a:buSzPct val="100000"/>
              <a:buNone/>
            </a:pPr>
            <a:r>
              <a:rPr lang="en-US" dirty="0" err="1" smtClean="0"/>
              <a:t>Ciphertext</a:t>
            </a:r>
            <a:r>
              <a:rPr lang="en-US" dirty="0" smtClean="0"/>
              <a:t>:</a:t>
            </a:r>
          </a:p>
          <a:p>
            <a:pPr lvl="1">
              <a:spcBef>
                <a:spcPts val="476"/>
              </a:spcBef>
              <a:spcAft>
                <a:spcPts val="0"/>
              </a:spcAft>
              <a:buClr>
                <a:schemeClr val="dk1"/>
              </a:buClr>
              <a:buSzPct val="100000"/>
              <a:buNone/>
            </a:pPr>
            <a:r>
              <a:rPr lang="en-US" sz="2000" dirty="0"/>
              <a:t>NSCYAUOPTTWLTMDNAOIEPAXTTOKZ</a:t>
            </a:r>
            <a:endParaRPr lang="en-US" sz="2000" dirty="0" smtClean="0"/>
          </a:p>
          <a:p>
            <a:endParaRPr lang="en-US" dirty="0"/>
          </a:p>
        </p:txBody>
      </p:sp>
      <p:sp>
        <p:nvSpPr>
          <p:cNvPr id="4" name="TextBox 3"/>
          <p:cNvSpPr txBox="1"/>
          <p:nvPr/>
        </p:nvSpPr>
        <p:spPr>
          <a:xfrm>
            <a:off x="3211032" y="3604437"/>
            <a:ext cx="3019647" cy="1815882"/>
          </a:xfrm>
          <a:prstGeom prst="rect">
            <a:avLst/>
          </a:prstGeom>
          <a:noFill/>
        </p:spPr>
        <p:txBody>
          <a:bodyPr wrap="square" rtlCol="0">
            <a:spAutoFit/>
          </a:bodyPr>
          <a:lstStyle/>
          <a:p>
            <a:pPr lvl="1"/>
            <a:r>
              <a:rPr lang="en-US" sz="2800" dirty="0" smtClean="0">
                <a:latin typeface="Bell MT" panose="02020503060305020303" pitchFamily="18" charset="0"/>
              </a:rPr>
              <a:t>t    </a:t>
            </a:r>
            <a:r>
              <a:rPr lang="en-US" sz="2800" dirty="0" err="1" smtClean="0">
                <a:latin typeface="Bell MT" panose="02020503060305020303" pitchFamily="18" charset="0"/>
              </a:rPr>
              <a:t>t</a:t>
            </a:r>
            <a:r>
              <a:rPr lang="en-US" sz="2800" dirty="0" smtClean="0">
                <a:latin typeface="Bell MT" panose="02020503060305020303" pitchFamily="18" charset="0"/>
              </a:rPr>
              <a:t>   n   a   </a:t>
            </a:r>
            <a:r>
              <a:rPr lang="en-US" sz="2800" dirty="0" err="1" smtClean="0">
                <a:latin typeface="Bell MT" panose="02020503060305020303" pitchFamily="18" charset="0"/>
              </a:rPr>
              <a:t>a</a:t>
            </a:r>
            <a:r>
              <a:rPr lang="en-US" sz="2800" dirty="0" smtClean="0">
                <a:latin typeface="Bell MT" panose="02020503060305020303" pitchFamily="18" charset="0"/>
              </a:rPr>
              <a:t>   p   t</a:t>
            </a:r>
          </a:p>
          <a:p>
            <a:pPr lvl="1"/>
            <a:r>
              <a:rPr lang="en-US" sz="2800" dirty="0" smtClean="0">
                <a:latin typeface="Bell MT" panose="02020503060305020303" pitchFamily="18" charset="0"/>
              </a:rPr>
              <a:t>m   t   s   u   o  a   o </a:t>
            </a:r>
          </a:p>
          <a:p>
            <a:pPr lvl="1"/>
            <a:r>
              <a:rPr lang="en-US" sz="2800" dirty="0" smtClean="0">
                <a:latin typeface="Bell MT" panose="02020503060305020303" pitchFamily="18" charset="0"/>
              </a:rPr>
              <a:t>d   w   c   o   </a:t>
            </a:r>
            <a:r>
              <a:rPr lang="en-US" sz="2800" dirty="0" err="1" smtClean="0">
                <a:latin typeface="Bell MT" panose="02020503060305020303" pitchFamily="18" charset="0"/>
              </a:rPr>
              <a:t>i</a:t>
            </a:r>
            <a:r>
              <a:rPr lang="en-US" sz="2800" dirty="0" smtClean="0">
                <a:latin typeface="Bell MT" panose="02020503060305020303" pitchFamily="18" charset="0"/>
              </a:rPr>
              <a:t>   x   k </a:t>
            </a:r>
          </a:p>
          <a:p>
            <a:pPr lvl="1"/>
            <a:r>
              <a:rPr lang="en-US" sz="2800" dirty="0" smtClean="0">
                <a:latin typeface="Bell MT" panose="02020503060305020303" pitchFamily="18" charset="0"/>
              </a:rPr>
              <a:t>n    l    y   p   e  t   z </a:t>
            </a:r>
          </a:p>
        </p:txBody>
      </p:sp>
    </p:spTree>
    <p:extLst>
      <p:ext uri="{BB962C8B-B14F-4D97-AF65-F5344CB8AC3E}">
        <p14:creationId xmlns:p14="http://schemas.microsoft.com/office/powerpoint/2010/main" val="7500821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34"/>
          <p:cNvSpPr txBox="1">
            <a:spLocks noGrp="1"/>
          </p:cNvSpPr>
          <p:nvPr>
            <p:ph type="title" idx="4294967295"/>
          </p:nvPr>
        </p:nvSpPr>
        <p:spPr>
          <a:xfrm>
            <a:off x="0" y="0"/>
            <a:ext cx="9144000" cy="685800"/>
          </a:xfrm>
          <a:prstGeom prst="rect">
            <a:avLst/>
          </a:prstGeom>
          <a:solidFill>
            <a:schemeClr val="lt1"/>
          </a:solid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Rotor Machines</a:t>
            </a:r>
            <a:endParaRPr/>
          </a:p>
        </p:txBody>
      </p:sp>
      <p:pic>
        <p:nvPicPr>
          <p:cNvPr id="461" name="Google Shape;461;p34" descr="f8.pdf"/>
          <p:cNvPicPr preferRelativeResize="0"/>
          <p:nvPr/>
        </p:nvPicPr>
        <p:blipFill rotWithShape="1">
          <a:blip r:embed="rId3">
            <a:alphaModFix/>
          </a:blip>
          <a:srcRect/>
          <a:stretch/>
        </p:blipFill>
        <p:spPr>
          <a:xfrm>
            <a:off x="395536" y="116632"/>
            <a:ext cx="8470808" cy="6545625"/>
          </a:xfrm>
          <a:prstGeom prst="rect">
            <a:avLst/>
          </a:prstGeom>
          <a:noFill/>
          <a:ln>
            <a:noFill/>
          </a:ln>
        </p:spPr>
      </p:pic>
    </p:spTree>
  </p:cSld>
  <p:clrMapOvr>
    <a:masterClrMapping/>
  </p:clrMapOvr>
  <p:transition spd="med">
    <p:wipe dir="d"/>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4"/>
          <p:cNvSpPr txBox="1">
            <a:spLocks noGrp="1"/>
          </p:cNvSpPr>
          <p:nvPr>
            <p:ph type="title"/>
          </p:nvPr>
        </p:nvSpPr>
        <p:spPr>
          <a:xfrm>
            <a:off x="792162" y="40341"/>
            <a:ext cx="7570787" cy="1411941"/>
          </a:xfrm>
          <a:prstGeom prst="rect">
            <a:avLst/>
          </a:prstGeom>
          <a:noFill/>
          <a:ln>
            <a:noFill/>
          </a:ln>
        </p:spPr>
        <p:txBody>
          <a:bodyPr spcFirstLastPara="1" wrap="square" lIns="91425" tIns="45700" rIns="91425" bIns="45700" anchor="ctr" anchorCtr="0">
            <a:noAutofit/>
          </a:bodyPr>
          <a:lstStyle/>
          <a:p>
            <a:pPr marL="0" lvl="0" indent="0" algn="ctr" rtl="0">
              <a:lnSpc>
                <a:spcPct val="111111"/>
              </a:lnSpc>
              <a:spcBef>
                <a:spcPts val="0"/>
              </a:spcBef>
              <a:spcAft>
                <a:spcPts val="0"/>
              </a:spcAft>
              <a:buClr>
                <a:schemeClr val="dk2"/>
              </a:buClr>
              <a:buSzPts val="5400"/>
              <a:buFont typeface="Candara"/>
              <a:buNone/>
            </a:pPr>
            <a:r>
              <a:rPr lang="en-US" dirty="0"/>
              <a:t>Basic Terminology</a:t>
            </a:r>
            <a:endParaRPr dirty="0"/>
          </a:p>
        </p:txBody>
      </p:sp>
      <p:sp>
        <p:nvSpPr>
          <p:cNvPr id="214" name="Google Shape;214;p4"/>
          <p:cNvSpPr txBox="1">
            <a:spLocks noGrp="1"/>
          </p:cNvSpPr>
          <p:nvPr>
            <p:ph type="body" idx="1"/>
          </p:nvPr>
        </p:nvSpPr>
        <p:spPr>
          <a:xfrm>
            <a:off x="609600" y="1774825"/>
            <a:ext cx="3748722" cy="4778375"/>
          </a:xfrm>
          <a:prstGeom prst="rect">
            <a:avLst/>
          </a:prstGeom>
          <a:noFill/>
          <a:ln>
            <a:noFill/>
          </a:ln>
        </p:spPr>
        <p:txBody>
          <a:bodyPr spcFirstLastPara="1" wrap="square" lIns="91425" tIns="45700" rIns="91425" bIns="45700" anchor="t" anchorCtr="0">
            <a:normAutofit fontScale="85000" lnSpcReduction="20000"/>
          </a:bodyPr>
          <a:lstStyle/>
          <a:p>
            <a:pPr marL="342900" lvl="0" indent="-342900" algn="l" rtl="0">
              <a:spcBef>
                <a:spcPts val="0"/>
              </a:spcBef>
              <a:spcAft>
                <a:spcPts val="0"/>
              </a:spcAft>
              <a:buSzPct val="100000"/>
              <a:buChar char="•"/>
            </a:pPr>
            <a:r>
              <a:rPr lang="en-US" dirty="0"/>
              <a:t>Plaintext</a:t>
            </a:r>
            <a:endParaRPr dirty="0"/>
          </a:p>
          <a:p>
            <a:pPr marL="685800" lvl="1" indent="-336550" algn="l" rtl="0">
              <a:spcBef>
                <a:spcPts val="600"/>
              </a:spcBef>
              <a:spcAft>
                <a:spcPts val="0"/>
              </a:spcAft>
              <a:buSzPct val="100000"/>
              <a:buChar char="•"/>
            </a:pPr>
            <a:r>
              <a:rPr lang="en-US" dirty="0"/>
              <a:t>The original message</a:t>
            </a:r>
            <a:endParaRPr dirty="0"/>
          </a:p>
          <a:p>
            <a:pPr marL="342900" lvl="0" indent="-342900" algn="l" rtl="0">
              <a:spcBef>
                <a:spcPts val="2400"/>
              </a:spcBef>
              <a:spcAft>
                <a:spcPts val="0"/>
              </a:spcAft>
              <a:buSzPct val="100000"/>
              <a:buChar char="•"/>
            </a:pPr>
            <a:r>
              <a:rPr lang="en-US" dirty="0" err="1"/>
              <a:t>Ciphertext</a:t>
            </a:r>
            <a:endParaRPr/>
          </a:p>
          <a:p>
            <a:pPr marL="685800" lvl="1" indent="-336550" algn="l" rtl="0">
              <a:spcBef>
                <a:spcPts val="600"/>
              </a:spcBef>
              <a:spcAft>
                <a:spcPts val="0"/>
              </a:spcAft>
              <a:buSzPct val="100000"/>
              <a:buChar char="•"/>
            </a:pPr>
            <a:r>
              <a:rPr lang="en-US"/>
              <a:t>The coded message</a:t>
            </a:r>
            <a:endParaRPr/>
          </a:p>
          <a:p>
            <a:pPr marL="342900" lvl="0" indent="-342900" algn="l" rtl="0">
              <a:spcBef>
                <a:spcPts val="2400"/>
              </a:spcBef>
              <a:spcAft>
                <a:spcPts val="0"/>
              </a:spcAft>
              <a:buSzPct val="100000"/>
              <a:buChar char="•"/>
            </a:pPr>
            <a:r>
              <a:rPr lang="en-US"/>
              <a:t>Enciphering or encryption</a:t>
            </a:r>
            <a:endParaRPr/>
          </a:p>
          <a:p>
            <a:pPr marL="685800" lvl="1" indent="-336550" algn="l" rtl="0">
              <a:spcBef>
                <a:spcPts val="600"/>
              </a:spcBef>
              <a:spcAft>
                <a:spcPts val="0"/>
              </a:spcAft>
              <a:buSzPct val="100000"/>
              <a:buChar char="•"/>
            </a:pPr>
            <a:r>
              <a:rPr lang="en-US"/>
              <a:t>Process of converting from plaintext to ciphertext</a:t>
            </a:r>
            <a:endParaRPr/>
          </a:p>
          <a:p>
            <a:pPr marL="342900" lvl="0" indent="-342900" algn="l" rtl="0">
              <a:spcBef>
                <a:spcPts val="2400"/>
              </a:spcBef>
              <a:spcAft>
                <a:spcPts val="0"/>
              </a:spcAft>
              <a:buSzPct val="100000"/>
              <a:buChar char="•"/>
            </a:pPr>
            <a:r>
              <a:rPr lang="en-US"/>
              <a:t>Deciphering or decryption</a:t>
            </a:r>
            <a:endParaRPr/>
          </a:p>
          <a:p>
            <a:pPr marL="685800" lvl="1" indent="-336550" algn="l" rtl="0">
              <a:spcBef>
                <a:spcPts val="600"/>
              </a:spcBef>
              <a:spcAft>
                <a:spcPts val="0"/>
              </a:spcAft>
              <a:buSzPct val="100000"/>
              <a:buChar char="•"/>
            </a:pPr>
            <a:r>
              <a:rPr lang="en-US"/>
              <a:t>Restoring the plaintext from the ciphertext</a:t>
            </a:r>
            <a:endParaRPr/>
          </a:p>
          <a:p>
            <a:pPr marL="342900" lvl="0" indent="-342903" algn="l" rtl="0">
              <a:spcBef>
                <a:spcPts val="2400"/>
              </a:spcBef>
              <a:spcAft>
                <a:spcPts val="0"/>
              </a:spcAft>
              <a:buSzPct val="100000"/>
              <a:buChar char="•"/>
            </a:pPr>
            <a:r>
              <a:rPr lang="en-US" sz="2353"/>
              <a:t>Cryptography</a:t>
            </a:r>
            <a:endParaRPr/>
          </a:p>
          <a:p>
            <a:pPr marL="685800" lvl="1" indent="-336550" algn="l" rtl="0">
              <a:spcBef>
                <a:spcPts val="600"/>
              </a:spcBef>
              <a:spcAft>
                <a:spcPts val="0"/>
              </a:spcAft>
              <a:buSzPct val="100000"/>
              <a:buChar char="•"/>
            </a:pPr>
            <a:r>
              <a:rPr lang="en-US"/>
              <a:t>Study of encryption</a:t>
            </a:r>
            <a:endParaRPr/>
          </a:p>
        </p:txBody>
      </p:sp>
      <p:sp>
        <p:nvSpPr>
          <p:cNvPr id="215" name="Google Shape;215;p4"/>
          <p:cNvSpPr txBox="1">
            <a:spLocks noGrp="1"/>
          </p:cNvSpPr>
          <p:nvPr>
            <p:ph type="body" idx="2"/>
          </p:nvPr>
        </p:nvSpPr>
        <p:spPr>
          <a:xfrm>
            <a:off x="4800600" y="2003425"/>
            <a:ext cx="3733800" cy="4854575"/>
          </a:xfrm>
          <a:prstGeom prst="rect">
            <a:avLst/>
          </a:prstGeom>
          <a:noFill/>
          <a:ln>
            <a:noFill/>
          </a:ln>
        </p:spPr>
        <p:txBody>
          <a:bodyPr spcFirstLastPara="1" wrap="square" lIns="91425" tIns="45700" rIns="91425" bIns="45700" anchor="t" anchorCtr="0">
            <a:normAutofit fontScale="92500"/>
          </a:bodyPr>
          <a:lstStyle/>
          <a:p>
            <a:pPr marL="342900" lvl="0" indent="-342900" algn="l" rtl="0">
              <a:spcBef>
                <a:spcPts val="0"/>
              </a:spcBef>
              <a:spcAft>
                <a:spcPts val="0"/>
              </a:spcAft>
              <a:buSzPct val="100000"/>
              <a:buChar char="•"/>
            </a:pPr>
            <a:r>
              <a:rPr lang="en-US"/>
              <a:t>Cryptographic system or cipher</a:t>
            </a:r>
            <a:endParaRPr/>
          </a:p>
          <a:p>
            <a:pPr marL="685800" lvl="1" indent="-336550" algn="l" rtl="0">
              <a:spcBef>
                <a:spcPts val="600"/>
              </a:spcBef>
              <a:spcAft>
                <a:spcPts val="0"/>
              </a:spcAft>
              <a:buSzPct val="100000"/>
              <a:buChar char="•"/>
            </a:pPr>
            <a:r>
              <a:rPr lang="en-US"/>
              <a:t>Schemes used for encryption</a:t>
            </a:r>
            <a:endParaRPr/>
          </a:p>
          <a:p>
            <a:pPr marL="342900" lvl="0" indent="-342900" algn="l" rtl="0">
              <a:spcBef>
                <a:spcPts val="2400"/>
              </a:spcBef>
              <a:spcAft>
                <a:spcPts val="0"/>
              </a:spcAft>
              <a:buSzPct val="100000"/>
              <a:buChar char="•"/>
            </a:pPr>
            <a:r>
              <a:rPr lang="en-US"/>
              <a:t>Cryptanalysis </a:t>
            </a:r>
            <a:endParaRPr/>
          </a:p>
          <a:p>
            <a:pPr marL="685800" lvl="1" indent="-336550" algn="l" rtl="0">
              <a:spcBef>
                <a:spcPts val="600"/>
              </a:spcBef>
              <a:spcAft>
                <a:spcPts val="0"/>
              </a:spcAft>
              <a:buSzPct val="100000"/>
              <a:buChar char="•"/>
            </a:pPr>
            <a:r>
              <a:rPr lang="en-US"/>
              <a:t>Techniques used for deciphering a message without any knowledge of the enciphering details</a:t>
            </a:r>
            <a:endParaRPr/>
          </a:p>
          <a:p>
            <a:pPr marL="342900" lvl="0" indent="-342900" algn="l" rtl="0">
              <a:spcBef>
                <a:spcPts val="2400"/>
              </a:spcBef>
              <a:spcAft>
                <a:spcPts val="0"/>
              </a:spcAft>
              <a:buSzPct val="100000"/>
              <a:buChar char="•"/>
            </a:pPr>
            <a:r>
              <a:rPr lang="en-US"/>
              <a:t>Cryptology </a:t>
            </a:r>
            <a:endParaRPr/>
          </a:p>
          <a:p>
            <a:pPr marL="685800" lvl="1" indent="-336550" algn="l" rtl="0">
              <a:spcBef>
                <a:spcPts val="600"/>
              </a:spcBef>
              <a:spcAft>
                <a:spcPts val="0"/>
              </a:spcAft>
              <a:buSzPct val="100000"/>
              <a:buChar char="•"/>
            </a:pPr>
            <a:r>
              <a:rPr lang="en-US"/>
              <a:t>Areas of cryptography and cryptanalysis together</a:t>
            </a:r>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err="1" smtClean="0"/>
              <a:t>Mã</a:t>
            </a:r>
            <a:r>
              <a:rPr lang="en-US" dirty="0" smtClean="0"/>
              <a:t> </a:t>
            </a:r>
            <a:r>
              <a:rPr lang="en-US" dirty="0" err="1" smtClean="0"/>
              <a:t>hóa</a:t>
            </a:r>
            <a:r>
              <a:rPr lang="en-US" dirty="0" smtClean="0"/>
              <a:t> Enigma </a:t>
            </a:r>
            <a:r>
              <a:rPr lang="en-US" dirty="0" err="1" smtClean="0"/>
              <a:t>tên</a:t>
            </a:r>
            <a:r>
              <a:rPr lang="en-US" dirty="0" smtClean="0"/>
              <a:t> </a:t>
            </a:r>
            <a:r>
              <a:rPr lang="en-US" dirty="0" err="1" smtClean="0"/>
              <a:t>của</a:t>
            </a:r>
            <a:r>
              <a:rPr lang="en-US" dirty="0" smtClean="0"/>
              <a:t> SV</a:t>
            </a:r>
          </a:p>
          <a:p>
            <a:r>
              <a:rPr lang="en-US" dirty="0" err="1" smtClean="0"/>
              <a:t>Với</a:t>
            </a:r>
            <a:r>
              <a:rPr lang="en-US" dirty="0" smtClean="0"/>
              <a:t> fast rotor </a:t>
            </a:r>
            <a:r>
              <a:rPr lang="en-US" dirty="0" err="1" smtClean="0"/>
              <a:t>đã</a:t>
            </a:r>
            <a:r>
              <a:rPr lang="en-US" dirty="0" smtClean="0"/>
              <a:t> </a:t>
            </a:r>
            <a:r>
              <a:rPr lang="en-US" dirty="0" err="1" smtClean="0"/>
              <a:t>dịch</a:t>
            </a:r>
            <a:r>
              <a:rPr lang="en-US" dirty="0" smtClean="0"/>
              <a:t> </a:t>
            </a:r>
            <a:r>
              <a:rPr lang="en-US" dirty="0" err="1" smtClean="0"/>
              <a:t>chuyển</a:t>
            </a:r>
            <a:r>
              <a:rPr lang="en-US" dirty="0" smtClean="0"/>
              <a:t> 1 </a:t>
            </a:r>
            <a:r>
              <a:rPr lang="en-US" dirty="0" err="1" smtClean="0"/>
              <a:t>lần</a:t>
            </a:r>
            <a:endParaRPr lang="en-US" dirty="0"/>
          </a:p>
        </p:txBody>
      </p:sp>
    </p:spTree>
    <p:extLst>
      <p:ext uri="{BB962C8B-B14F-4D97-AF65-F5344CB8AC3E}">
        <p14:creationId xmlns:p14="http://schemas.microsoft.com/office/powerpoint/2010/main" val="274308162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35"/>
          <p:cNvSpPr txBox="1">
            <a:spLocks noGrp="1"/>
          </p:cNvSpPr>
          <p:nvPr>
            <p:ph type="title"/>
          </p:nvPr>
        </p:nvSpPr>
        <p:spPr>
          <a:xfrm>
            <a:off x="457200" y="274638"/>
            <a:ext cx="8229600" cy="7780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Steganography</a:t>
            </a:r>
            <a:endParaRPr/>
          </a:p>
        </p:txBody>
      </p:sp>
      <p:pic>
        <p:nvPicPr>
          <p:cNvPr id="468" name="Google Shape;468;p35" descr="f9.pdf"/>
          <p:cNvPicPr preferRelativeResize="0"/>
          <p:nvPr/>
        </p:nvPicPr>
        <p:blipFill rotWithShape="1">
          <a:blip r:embed="rId3">
            <a:alphaModFix/>
          </a:blip>
          <a:srcRect l="11765" t="7272" r="12941" b="39999"/>
          <a:stretch/>
        </p:blipFill>
        <p:spPr>
          <a:xfrm>
            <a:off x="1115616" y="723691"/>
            <a:ext cx="6768752" cy="6134309"/>
          </a:xfrm>
          <a:prstGeom prst="rect">
            <a:avLst/>
          </a:prstGeom>
          <a:noFill/>
          <a:ln>
            <a:noFill/>
          </a:ln>
        </p:spPr>
      </p:pic>
      <p:cxnSp>
        <p:nvCxnSpPr>
          <p:cNvPr id="469" name="Google Shape;469;p35"/>
          <p:cNvCxnSpPr/>
          <p:nvPr/>
        </p:nvCxnSpPr>
        <p:spPr>
          <a:xfrm>
            <a:off x="6588224" y="2564904"/>
            <a:ext cx="576064" cy="0"/>
          </a:xfrm>
          <a:prstGeom prst="straightConnector1">
            <a:avLst/>
          </a:prstGeom>
          <a:noFill/>
          <a:ln w="25400" cap="flat" cmpd="sng">
            <a:solidFill>
              <a:srgbClr val="C00000"/>
            </a:solidFill>
            <a:prstDash val="solid"/>
            <a:round/>
            <a:headEnd type="none" w="sm" len="sm"/>
            <a:tailEnd type="none" w="sm" len="sm"/>
          </a:ln>
          <a:effectLst>
            <a:outerShdw blurRad="40000" dist="20000" dir="5400000" rotWithShape="0">
              <a:srgbClr val="000000">
                <a:alpha val="37647"/>
              </a:srgbClr>
            </a:outerShdw>
          </a:effectLst>
        </p:spPr>
      </p:cxnSp>
      <p:cxnSp>
        <p:nvCxnSpPr>
          <p:cNvPr id="470" name="Google Shape;470;p35"/>
          <p:cNvCxnSpPr/>
          <p:nvPr/>
        </p:nvCxnSpPr>
        <p:spPr>
          <a:xfrm>
            <a:off x="6012160" y="2780928"/>
            <a:ext cx="576064" cy="0"/>
          </a:xfrm>
          <a:prstGeom prst="straightConnector1">
            <a:avLst/>
          </a:prstGeom>
          <a:noFill/>
          <a:ln w="25400" cap="flat" cmpd="sng">
            <a:solidFill>
              <a:srgbClr val="C00000"/>
            </a:solidFill>
            <a:prstDash val="solid"/>
            <a:round/>
            <a:headEnd type="none" w="sm" len="sm"/>
            <a:tailEnd type="none" w="sm" len="sm"/>
          </a:ln>
          <a:effectLst>
            <a:outerShdw blurRad="40000" dist="20000" dir="5400000" rotWithShape="0">
              <a:srgbClr val="000000">
                <a:alpha val="37647"/>
              </a:srgbClr>
            </a:outerShdw>
          </a:effectLst>
        </p:spPr>
      </p:cxnSp>
      <p:cxnSp>
        <p:nvCxnSpPr>
          <p:cNvPr id="471" name="Google Shape;471;p35"/>
          <p:cNvCxnSpPr/>
          <p:nvPr/>
        </p:nvCxnSpPr>
        <p:spPr>
          <a:xfrm>
            <a:off x="6588224" y="3068960"/>
            <a:ext cx="576064" cy="0"/>
          </a:xfrm>
          <a:prstGeom prst="straightConnector1">
            <a:avLst/>
          </a:prstGeom>
          <a:noFill/>
          <a:ln w="25400" cap="flat" cmpd="sng">
            <a:solidFill>
              <a:srgbClr val="C00000"/>
            </a:solidFill>
            <a:prstDash val="solid"/>
            <a:round/>
            <a:headEnd type="none" w="sm" len="sm"/>
            <a:tailEnd type="none" w="sm" len="sm"/>
          </a:ln>
          <a:effectLst>
            <a:outerShdw blurRad="40000" dist="20000" dir="5400000" rotWithShape="0">
              <a:srgbClr val="000000">
                <a:alpha val="37647"/>
              </a:srgbClr>
            </a:outerShdw>
          </a:effectLst>
        </p:spPr>
      </p:cxnSp>
      <p:cxnSp>
        <p:nvCxnSpPr>
          <p:cNvPr id="472" name="Google Shape;472;p35"/>
          <p:cNvCxnSpPr/>
          <p:nvPr/>
        </p:nvCxnSpPr>
        <p:spPr>
          <a:xfrm>
            <a:off x="5796136" y="3356992"/>
            <a:ext cx="576064" cy="0"/>
          </a:xfrm>
          <a:prstGeom prst="straightConnector1">
            <a:avLst/>
          </a:prstGeom>
          <a:noFill/>
          <a:ln w="25400" cap="flat" cmpd="sng">
            <a:solidFill>
              <a:srgbClr val="C00000"/>
            </a:solidFill>
            <a:prstDash val="solid"/>
            <a:round/>
            <a:headEnd type="none" w="sm" len="sm"/>
            <a:tailEnd type="none" w="sm" len="sm"/>
          </a:ln>
          <a:effectLst>
            <a:outerShdw blurRad="40000" dist="20000" dir="5400000" rotWithShape="0">
              <a:srgbClr val="000000">
                <a:alpha val="37647"/>
              </a:srgbClr>
            </a:outerShdw>
          </a:effectLst>
        </p:spPr>
      </p:cxnSp>
      <p:cxnSp>
        <p:nvCxnSpPr>
          <p:cNvPr id="473" name="Google Shape;473;p35"/>
          <p:cNvCxnSpPr/>
          <p:nvPr/>
        </p:nvCxnSpPr>
        <p:spPr>
          <a:xfrm>
            <a:off x="6012160" y="3861048"/>
            <a:ext cx="576064" cy="0"/>
          </a:xfrm>
          <a:prstGeom prst="straightConnector1">
            <a:avLst/>
          </a:prstGeom>
          <a:noFill/>
          <a:ln w="25400" cap="flat" cmpd="sng">
            <a:solidFill>
              <a:srgbClr val="C00000"/>
            </a:solidFill>
            <a:prstDash val="solid"/>
            <a:round/>
            <a:headEnd type="none" w="sm" len="sm"/>
            <a:tailEnd type="none" w="sm" len="sm"/>
          </a:ln>
          <a:effectLst>
            <a:outerShdw blurRad="40000" dist="20000" dir="5400000" rotWithShape="0">
              <a:srgbClr val="000000">
                <a:alpha val="37647"/>
              </a:srgbClr>
            </a:outerShdw>
          </a:effectLst>
        </p:spPr>
      </p:cxnSp>
      <p:cxnSp>
        <p:nvCxnSpPr>
          <p:cNvPr id="474" name="Google Shape;474;p35"/>
          <p:cNvCxnSpPr/>
          <p:nvPr/>
        </p:nvCxnSpPr>
        <p:spPr>
          <a:xfrm>
            <a:off x="6452592" y="4149080"/>
            <a:ext cx="576064" cy="0"/>
          </a:xfrm>
          <a:prstGeom prst="straightConnector1">
            <a:avLst/>
          </a:prstGeom>
          <a:noFill/>
          <a:ln w="25400" cap="flat" cmpd="sng">
            <a:solidFill>
              <a:srgbClr val="C00000"/>
            </a:solidFill>
            <a:prstDash val="solid"/>
            <a:round/>
            <a:headEnd type="none" w="sm" len="sm"/>
            <a:tailEnd type="none" w="sm" len="sm"/>
          </a:ln>
          <a:effectLst>
            <a:outerShdw blurRad="40000" dist="20000" dir="5400000" rotWithShape="0">
              <a:srgbClr val="000000">
                <a:alpha val="37647"/>
              </a:srgbClr>
            </a:outerShdw>
          </a:effectLst>
        </p:spPr>
      </p:cxnSp>
      <p:cxnSp>
        <p:nvCxnSpPr>
          <p:cNvPr id="475" name="Google Shape;475;p35"/>
          <p:cNvCxnSpPr/>
          <p:nvPr/>
        </p:nvCxnSpPr>
        <p:spPr>
          <a:xfrm>
            <a:off x="6026224" y="4365104"/>
            <a:ext cx="576064" cy="0"/>
          </a:xfrm>
          <a:prstGeom prst="straightConnector1">
            <a:avLst/>
          </a:prstGeom>
          <a:noFill/>
          <a:ln w="25400" cap="flat" cmpd="sng">
            <a:solidFill>
              <a:srgbClr val="C00000"/>
            </a:solidFill>
            <a:prstDash val="solid"/>
            <a:round/>
            <a:headEnd type="none" w="sm" len="sm"/>
            <a:tailEnd type="none" w="sm" len="sm"/>
          </a:ln>
          <a:effectLst>
            <a:outerShdw blurRad="40000" dist="20000" dir="5400000" rotWithShape="0">
              <a:srgbClr val="000000">
                <a:alpha val="37647"/>
              </a:srgbClr>
            </a:outerShdw>
          </a:effectLst>
        </p:spPr>
      </p:cxnSp>
      <p:cxnSp>
        <p:nvCxnSpPr>
          <p:cNvPr id="476" name="Google Shape;476;p35"/>
          <p:cNvCxnSpPr/>
          <p:nvPr/>
        </p:nvCxnSpPr>
        <p:spPr>
          <a:xfrm>
            <a:off x="5652120" y="4653136"/>
            <a:ext cx="576064" cy="0"/>
          </a:xfrm>
          <a:prstGeom prst="straightConnector1">
            <a:avLst/>
          </a:prstGeom>
          <a:noFill/>
          <a:ln w="25400" cap="flat" cmpd="sng">
            <a:solidFill>
              <a:srgbClr val="C00000"/>
            </a:solidFill>
            <a:prstDash val="solid"/>
            <a:round/>
            <a:headEnd type="none" w="sm" len="sm"/>
            <a:tailEnd type="none" w="sm" len="sm"/>
          </a:ln>
          <a:effectLst>
            <a:outerShdw blurRad="40000" dist="20000" dir="5400000" rotWithShape="0">
              <a:srgbClr val="000000">
                <a:alpha val="37647"/>
              </a:srgbClr>
            </a:outerShdw>
          </a:effectLst>
        </p:spPr>
      </p:cxnSp>
      <p:cxnSp>
        <p:nvCxnSpPr>
          <p:cNvPr id="477" name="Google Shape;477;p35"/>
          <p:cNvCxnSpPr/>
          <p:nvPr/>
        </p:nvCxnSpPr>
        <p:spPr>
          <a:xfrm>
            <a:off x="5929833" y="4941168"/>
            <a:ext cx="576064" cy="0"/>
          </a:xfrm>
          <a:prstGeom prst="straightConnector1">
            <a:avLst/>
          </a:prstGeom>
          <a:noFill/>
          <a:ln w="25400" cap="flat" cmpd="sng">
            <a:solidFill>
              <a:srgbClr val="C00000"/>
            </a:solidFill>
            <a:prstDash val="solid"/>
            <a:round/>
            <a:headEnd type="none" w="sm" len="sm"/>
            <a:tailEnd type="none" w="sm" len="sm"/>
          </a:ln>
          <a:effectLst>
            <a:outerShdw blurRad="40000" dist="20000" dir="5400000" rotWithShape="0">
              <a:srgbClr val="000000">
                <a:alpha val="37647"/>
              </a:srgbClr>
            </a:outerShdw>
          </a:effectLst>
        </p:spPr>
      </p:cxnSp>
      <p:cxnSp>
        <p:nvCxnSpPr>
          <p:cNvPr id="478" name="Google Shape;478;p35"/>
          <p:cNvCxnSpPr/>
          <p:nvPr/>
        </p:nvCxnSpPr>
        <p:spPr>
          <a:xfrm>
            <a:off x="4932040" y="5229200"/>
            <a:ext cx="1094184" cy="0"/>
          </a:xfrm>
          <a:prstGeom prst="straightConnector1">
            <a:avLst/>
          </a:prstGeom>
          <a:noFill/>
          <a:ln w="25400" cap="flat" cmpd="sng">
            <a:solidFill>
              <a:srgbClr val="C00000"/>
            </a:solidFill>
            <a:prstDash val="solid"/>
            <a:round/>
            <a:headEnd type="none" w="sm" len="sm"/>
            <a:tailEnd type="none" w="sm" len="sm"/>
          </a:ln>
          <a:effectLst>
            <a:outerShdw blurRad="40000" dist="20000" dir="5400000" rotWithShape="0">
              <a:srgbClr val="000000">
                <a:alpha val="37647"/>
              </a:srgbClr>
            </a:outerShdw>
          </a:effectLst>
        </p:spPr>
      </p:cxnSp>
      <p:cxnSp>
        <p:nvCxnSpPr>
          <p:cNvPr id="479" name="Google Shape;479;p35"/>
          <p:cNvCxnSpPr/>
          <p:nvPr/>
        </p:nvCxnSpPr>
        <p:spPr>
          <a:xfrm>
            <a:off x="6372200" y="3645024"/>
            <a:ext cx="576064" cy="0"/>
          </a:xfrm>
          <a:prstGeom prst="straightConnector1">
            <a:avLst/>
          </a:prstGeom>
          <a:noFill/>
          <a:ln w="25400" cap="flat" cmpd="sng">
            <a:solidFill>
              <a:srgbClr val="C00000"/>
            </a:solidFill>
            <a:prstDash val="solid"/>
            <a:round/>
            <a:headEnd type="none" w="sm" len="sm"/>
            <a:tailEnd type="none" w="sm" len="sm"/>
          </a:ln>
          <a:effectLst>
            <a:outerShdw blurRad="40000" dist="20000" dir="5400000" rotWithShape="0">
              <a:srgbClr val="000000">
                <a:alpha val="37647"/>
              </a:srgbClr>
            </a:outerShdw>
          </a:effectLst>
        </p:spPr>
      </p:cxn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69"/>
                                        </p:tgtEl>
                                        <p:attrNameLst>
                                          <p:attrName>style.visibility</p:attrName>
                                        </p:attrNameLst>
                                      </p:cBhvr>
                                      <p:to>
                                        <p:strVal val="visible"/>
                                      </p:to>
                                    </p:set>
                                    <p:anim calcmode="lin" valueType="num">
                                      <p:cBhvr additive="base">
                                        <p:cTn id="7" dur="500"/>
                                        <p:tgtEl>
                                          <p:spTgt spid="469"/>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470"/>
                                        </p:tgtEl>
                                        <p:attrNameLst>
                                          <p:attrName>style.visibility</p:attrName>
                                        </p:attrNameLst>
                                      </p:cBhvr>
                                      <p:to>
                                        <p:strVal val="visible"/>
                                      </p:to>
                                    </p:set>
                                    <p:anim calcmode="lin" valueType="num">
                                      <p:cBhvr additive="base">
                                        <p:cTn id="10" dur="500"/>
                                        <p:tgtEl>
                                          <p:spTgt spid="470"/>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0"/>
                                  </p:stCondLst>
                                  <p:childTnLst>
                                    <p:set>
                                      <p:cBhvr>
                                        <p:cTn id="12" dur="1" fill="hold">
                                          <p:stCondLst>
                                            <p:cond delay="0"/>
                                          </p:stCondLst>
                                        </p:cTn>
                                        <p:tgtEl>
                                          <p:spTgt spid="471"/>
                                        </p:tgtEl>
                                        <p:attrNameLst>
                                          <p:attrName>style.visibility</p:attrName>
                                        </p:attrNameLst>
                                      </p:cBhvr>
                                      <p:to>
                                        <p:strVal val="visible"/>
                                      </p:to>
                                    </p:set>
                                    <p:anim calcmode="lin" valueType="num">
                                      <p:cBhvr additive="base">
                                        <p:cTn id="13" dur="500"/>
                                        <p:tgtEl>
                                          <p:spTgt spid="471"/>
                                        </p:tgtEl>
                                        <p:attrNameLst>
                                          <p:attrName>ppt_x</p:attrName>
                                        </p:attrNameLst>
                                      </p:cBhvr>
                                      <p:tavLst>
                                        <p:tav tm="0">
                                          <p:val>
                                            <p:strVal val="#ppt_x+1"/>
                                          </p:val>
                                        </p:tav>
                                        <p:tav tm="100000">
                                          <p:val>
                                            <p:strVal val="#ppt_x"/>
                                          </p:val>
                                        </p:tav>
                                      </p:tavLst>
                                    </p:anim>
                                  </p:childTnLst>
                                </p:cTn>
                              </p:par>
                              <p:par>
                                <p:cTn id="14" presetID="2" presetClass="entr" presetSubtype="2" fill="hold" nodeType="withEffect">
                                  <p:stCondLst>
                                    <p:cond delay="0"/>
                                  </p:stCondLst>
                                  <p:childTnLst>
                                    <p:set>
                                      <p:cBhvr>
                                        <p:cTn id="15" dur="1" fill="hold">
                                          <p:stCondLst>
                                            <p:cond delay="0"/>
                                          </p:stCondLst>
                                        </p:cTn>
                                        <p:tgtEl>
                                          <p:spTgt spid="472"/>
                                        </p:tgtEl>
                                        <p:attrNameLst>
                                          <p:attrName>style.visibility</p:attrName>
                                        </p:attrNameLst>
                                      </p:cBhvr>
                                      <p:to>
                                        <p:strVal val="visible"/>
                                      </p:to>
                                    </p:set>
                                    <p:anim calcmode="lin" valueType="num">
                                      <p:cBhvr additive="base">
                                        <p:cTn id="16" dur="500"/>
                                        <p:tgtEl>
                                          <p:spTgt spid="472"/>
                                        </p:tgtEl>
                                        <p:attrNameLst>
                                          <p:attrName>ppt_x</p:attrName>
                                        </p:attrNameLst>
                                      </p:cBhvr>
                                      <p:tavLst>
                                        <p:tav tm="0">
                                          <p:val>
                                            <p:strVal val="#ppt_x+1"/>
                                          </p:val>
                                        </p:tav>
                                        <p:tav tm="100000">
                                          <p:val>
                                            <p:strVal val="#ppt_x"/>
                                          </p:val>
                                        </p:tav>
                                      </p:tavLst>
                                    </p:anim>
                                  </p:childTnLst>
                                </p:cTn>
                              </p:par>
                              <p:par>
                                <p:cTn id="17" presetID="2" presetClass="entr" presetSubtype="2" fill="hold" nodeType="withEffect">
                                  <p:stCondLst>
                                    <p:cond delay="0"/>
                                  </p:stCondLst>
                                  <p:childTnLst>
                                    <p:set>
                                      <p:cBhvr>
                                        <p:cTn id="18" dur="1" fill="hold">
                                          <p:stCondLst>
                                            <p:cond delay="0"/>
                                          </p:stCondLst>
                                        </p:cTn>
                                        <p:tgtEl>
                                          <p:spTgt spid="473"/>
                                        </p:tgtEl>
                                        <p:attrNameLst>
                                          <p:attrName>style.visibility</p:attrName>
                                        </p:attrNameLst>
                                      </p:cBhvr>
                                      <p:to>
                                        <p:strVal val="visible"/>
                                      </p:to>
                                    </p:set>
                                    <p:anim calcmode="lin" valueType="num">
                                      <p:cBhvr additive="base">
                                        <p:cTn id="19" dur="500"/>
                                        <p:tgtEl>
                                          <p:spTgt spid="473"/>
                                        </p:tgtEl>
                                        <p:attrNameLst>
                                          <p:attrName>ppt_x</p:attrName>
                                        </p:attrNameLst>
                                      </p:cBhvr>
                                      <p:tavLst>
                                        <p:tav tm="0">
                                          <p:val>
                                            <p:strVal val="#ppt_x+1"/>
                                          </p:val>
                                        </p:tav>
                                        <p:tav tm="100000">
                                          <p:val>
                                            <p:strVal val="#ppt_x"/>
                                          </p:val>
                                        </p:tav>
                                      </p:tavLst>
                                    </p:anim>
                                  </p:childTnLst>
                                </p:cTn>
                              </p:par>
                              <p:par>
                                <p:cTn id="20" presetID="2" presetClass="entr" presetSubtype="2" fill="hold" nodeType="withEffect">
                                  <p:stCondLst>
                                    <p:cond delay="0"/>
                                  </p:stCondLst>
                                  <p:childTnLst>
                                    <p:set>
                                      <p:cBhvr>
                                        <p:cTn id="21" dur="1" fill="hold">
                                          <p:stCondLst>
                                            <p:cond delay="0"/>
                                          </p:stCondLst>
                                        </p:cTn>
                                        <p:tgtEl>
                                          <p:spTgt spid="474"/>
                                        </p:tgtEl>
                                        <p:attrNameLst>
                                          <p:attrName>style.visibility</p:attrName>
                                        </p:attrNameLst>
                                      </p:cBhvr>
                                      <p:to>
                                        <p:strVal val="visible"/>
                                      </p:to>
                                    </p:set>
                                    <p:anim calcmode="lin" valueType="num">
                                      <p:cBhvr additive="base">
                                        <p:cTn id="22" dur="500"/>
                                        <p:tgtEl>
                                          <p:spTgt spid="474"/>
                                        </p:tgtEl>
                                        <p:attrNameLst>
                                          <p:attrName>ppt_x</p:attrName>
                                        </p:attrNameLst>
                                      </p:cBhvr>
                                      <p:tavLst>
                                        <p:tav tm="0">
                                          <p:val>
                                            <p:strVal val="#ppt_x+1"/>
                                          </p:val>
                                        </p:tav>
                                        <p:tav tm="100000">
                                          <p:val>
                                            <p:strVal val="#ppt_x"/>
                                          </p:val>
                                        </p:tav>
                                      </p:tavLst>
                                    </p:anim>
                                  </p:childTnLst>
                                </p:cTn>
                              </p:par>
                              <p:par>
                                <p:cTn id="23" presetID="2" presetClass="entr" presetSubtype="2" fill="hold" nodeType="withEffect">
                                  <p:stCondLst>
                                    <p:cond delay="0"/>
                                  </p:stCondLst>
                                  <p:childTnLst>
                                    <p:set>
                                      <p:cBhvr>
                                        <p:cTn id="24" dur="1" fill="hold">
                                          <p:stCondLst>
                                            <p:cond delay="0"/>
                                          </p:stCondLst>
                                        </p:cTn>
                                        <p:tgtEl>
                                          <p:spTgt spid="475"/>
                                        </p:tgtEl>
                                        <p:attrNameLst>
                                          <p:attrName>style.visibility</p:attrName>
                                        </p:attrNameLst>
                                      </p:cBhvr>
                                      <p:to>
                                        <p:strVal val="visible"/>
                                      </p:to>
                                    </p:set>
                                    <p:anim calcmode="lin" valueType="num">
                                      <p:cBhvr additive="base">
                                        <p:cTn id="25" dur="500"/>
                                        <p:tgtEl>
                                          <p:spTgt spid="475"/>
                                        </p:tgtEl>
                                        <p:attrNameLst>
                                          <p:attrName>ppt_x</p:attrName>
                                        </p:attrNameLst>
                                      </p:cBhvr>
                                      <p:tavLst>
                                        <p:tav tm="0">
                                          <p:val>
                                            <p:strVal val="#ppt_x+1"/>
                                          </p:val>
                                        </p:tav>
                                        <p:tav tm="100000">
                                          <p:val>
                                            <p:strVal val="#ppt_x"/>
                                          </p:val>
                                        </p:tav>
                                      </p:tavLst>
                                    </p:anim>
                                  </p:childTnLst>
                                </p:cTn>
                              </p:par>
                              <p:par>
                                <p:cTn id="26" presetID="2" presetClass="entr" presetSubtype="2" fill="hold" nodeType="withEffect">
                                  <p:stCondLst>
                                    <p:cond delay="0"/>
                                  </p:stCondLst>
                                  <p:childTnLst>
                                    <p:set>
                                      <p:cBhvr>
                                        <p:cTn id="27" dur="1" fill="hold">
                                          <p:stCondLst>
                                            <p:cond delay="0"/>
                                          </p:stCondLst>
                                        </p:cTn>
                                        <p:tgtEl>
                                          <p:spTgt spid="476"/>
                                        </p:tgtEl>
                                        <p:attrNameLst>
                                          <p:attrName>style.visibility</p:attrName>
                                        </p:attrNameLst>
                                      </p:cBhvr>
                                      <p:to>
                                        <p:strVal val="visible"/>
                                      </p:to>
                                    </p:set>
                                    <p:anim calcmode="lin" valueType="num">
                                      <p:cBhvr additive="base">
                                        <p:cTn id="28" dur="500"/>
                                        <p:tgtEl>
                                          <p:spTgt spid="476"/>
                                        </p:tgtEl>
                                        <p:attrNameLst>
                                          <p:attrName>ppt_x</p:attrName>
                                        </p:attrNameLst>
                                      </p:cBhvr>
                                      <p:tavLst>
                                        <p:tav tm="0">
                                          <p:val>
                                            <p:strVal val="#ppt_x+1"/>
                                          </p:val>
                                        </p:tav>
                                        <p:tav tm="100000">
                                          <p:val>
                                            <p:strVal val="#ppt_x"/>
                                          </p:val>
                                        </p:tav>
                                      </p:tavLst>
                                    </p:anim>
                                  </p:childTnLst>
                                </p:cTn>
                              </p:par>
                              <p:par>
                                <p:cTn id="29" presetID="2" presetClass="entr" presetSubtype="2" fill="hold" nodeType="withEffect">
                                  <p:stCondLst>
                                    <p:cond delay="0"/>
                                  </p:stCondLst>
                                  <p:childTnLst>
                                    <p:set>
                                      <p:cBhvr>
                                        <p:cTn id="30" dur="1" fill="hold">
                                          <p:stCondLst>
                                            <p:cond delay="0"/>
                                          </p:stCondLst>
                                        </p:cTn>
                                        <p:tgtEl>
                                          <p:spTgt spid="477"/>
                                        </p:tgtEl>
                                        <p:attrNameLst>
                                          <p:attrName>style.visibility</p:attrName>
                                        </p:attrNameLst>
                                      </p:cBhvr>
                                      <p:to>
                                        <p:strVal val="visible"/>
                                      </p:to>
                                    </p:set>
                                    <p:anim calcmode="lin" valueType="num">
                                      <p:cBhvr additive="base">
                                        <p:cTn id="31" dur="500"/>
                                        <p:tgtEl>
                                          <p:spTgt spid="477"/>
                                        </p:tgtEl>
                                        <p:attrNameLst>
                                          <p:attrName>ppt_x</p:attrName>
                                        </p:attrNameLst>
                                      </p:cBhvr>
                                      <p:tavLst>
                                        <p:tav tm="0">
                                          <p:val>
                                            <p:strVal val="#ppt_x+1"/>
                                          </p:val>
                                        </p:tav>
                                        <p:tav tm="100000">
                                          <p:val>
                                            <p:strVal val="#ppt_x"/>
                                          </p:val>
                                        </p:tav>
                                      </p:tavLst>
                                    </p:anim>
                                  </p:childTnLst>
                                </p:cTn>
                              </p:par>
                              <p:par>
                                <p:cTn id="32" presetID="2" presetClass="entr" presetSubtype="2" fill="hold" nodeType="withEffect">
                                  <p:stCondLst>
                                    <p:cond delay="0"/>
                                  </p:stCondLst>
                                  <p:childTnLst>
                                    <p:set>
                                      <p:cBhvr>
                                        <p:cTn id="33" dur="1" fill="hold">
                                          <p:stCondLst>
                                            <p:cond delay="0"/>
                                          </p:stCondLst>
                                        </p:cTn>
                                        <p:tgtEl>
                                          <p:spTgt spid="478"/>
                                        </p:tgtEl>
                                        <p:attrNameLst>
                                          <p:attrName>style.visibility</p:attrName>
                                        </p:attrNameLst>
                                      </p:cBhvr>
                                      <p:to>
                                        <p:strVal val="visible"/>
                                      </p:to>
                                    </p:set>
                                    <p:anim calcmode="lin" valueType="num">
                                      <p:cBhvr additive="base">
                                        <p:cTn id="34" dur="500"/>
                                        <p:tgtEl>
                                          <p:spTgt spid="478"/>
                                        </p:tgtEl>
                                        <p:attrNameLst>
                                          <p:attrName>ppt_x</p:attrName>
                                        </p:attrNameLst>
                                      </p:cBhvr>
                                      <p:tavLst>
                                        <p:tav tm="0">
                                          <p:val>
                                            <p:strVal val="#ppt_x+1"/>
                                          </p:val>
                                        </p:tav>
                                        <p:tav tm="100000">
                                          <p:val>
                                            <p:strVal val="#ppt_x"/>
                                          </p:val>
                                        </p:tav>
                                      </p:tavLst>
                                    </p:anim>
                                  </p:childTnLst>
                                </p:cTn>
                              </p:par>
                              <p:par>
                                <p:cTn id="35" presetID="2" presetClass="entr" presetSubtype="2" fill="hold" nodeType="withEffect">
                                  <p:stCondLst>
                                    <p:cond delay="0"/>
                                  </p:stCondLst>
                                  <p:childTnLst>
                                    <p:set>
                                      <p:cBhvr>
                                        <p:cTn id="36" dur="1" fill="hold">
                                          <p:stCondLst>
                                            <p:cond delay="0"/>
                                          </p:stCondLst>
                                        </p:cTn>
                                        <p:tgtEl>
                                          <p:spTgt spid="479"/>
                                        </p:tgtEl>
                                        <p:attrNameLst>
                                          <p:attrName>style.visibility</p:attrName>
                                        </p:attrNameLst>
                                      </p:cBhvr>
                                      <p:to>
                                        <p:strVal val="visible"/>
                                      </p:to>
                                    </p:set>
                                    <p:anim calcmode="lin" valueType="num">
                                      <p:cBhvr additive="base">
                                        <p:cTn id="37" dur="500"/>
                                        <p:tgtEl>
                                          <p:spTgt spid="47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36"/>
          <p:cNvSpPr txBox="1">
            <a:spLocks noGrp="1"/>
          </p:cNvSpPr>
          <p:nvPr>
            <p:ph type="title"/>
          </p:nvPr>
        </p:nvSpPr>
        <p:spPr>
          <a:xfrm>
            <a:off x="381000" y="161975"/>
            <a:ext cx="7791400" cy="674737"/>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sz="3200"/>
              <a:t>Other Steganography Techniques</a:t>
            </a:r>
            <a:endParaRPr sz="3200"/>
          </a:p>
        </p:txBody>
      </p:sp>
      <p:pic>
        <p:nvPicPr>
          <p:cNvPr id="486" name="Google Shape;486;p36"/>
          <p:cNvPicPr preferRelativeResize="0">
            <a:picLocks noGrp="1"/>
          </p:cNvPicPr>
          <p:nvPr>
            <p:ph type="body" sz="half" idx="2"/>
          </p:nvPr>
        </p:nvPicPr>
        <p:blipFill rotWithShape="1">
          <a:blip r:embed="rId3">
            <a:alphaModFix/>
          </a:blip>
          <a:srcRect t="-15845" b="-15844"/>
          <a:stretch/>
        </p:blipFill>
        <p:spPr>
          <a:xfrm>
            <a:off x="1226639" y="1099573"/>
            <a:ext cx="2298233" cy="3433955"/>
          </a:xfrm>
          <a:prstGeom prst="rect">
            <a:avLst/>
          </a:prstGeom>
          <a:noFill/>
          <a:ln>
            <a:noFill/>
          </a:ln>
        </p:spPr>
      </p:pic>
      <p:sp>
        <p:nvSpPr>
          <p:cNvPr id="487" name="Google Shape;487;p36"/>
          <p:cNvSpPr txBox="1"/>
          <p:nvPr/>
        </p:nvSpPr>
        <p:spPr>
          <a:xfrm>
            <a:off x="4572000" y="1021756"/>
            <a:ext cx="4343400" cy="4964179"/>
          </a:xfrm>
          <a:prstGeom prst="rect">
            <a:avLst/>
          </a:prstGeom>
          <a:noFill/>
          <a:ln>
            <a:noFill/>
          </a:ln>
        </p:spPr>
        <p:txBody>
          <a:bodyPr spcFirstLastPara="1" wrap="square" lIns="91425" tIns="45700" rIns="91425" bIns="45700" anchor="t" anchorCtr="0">
            <a:spAutoFit/>
          </a:bodyPr>
          <a:lstStyle/>
          <a:p>
            <a:pPr marL="342900" marR="0" lvl="0" indent="-342900" algn="l" rtl="0">
              <a:lnSpc>
                <a:spcPct val="90000"/>
              </a:lnSpc>
              <a:spcBef>
                <a:spcPts val="0"/>
              </a:spcBef>
              <a:spcAft>
                <a:spcPts val="0"/>
              </a:spcAft>
              <a:buClr>
                <a:srgbClr val="BAABE3"/>
              </a:buClr>
              <a:buSzPts val="2400"/>
              <a:buFont typeface="Candara"/>
              <a:buChar char="•"/>
            </a:pPr>
            <a:r>
              <a:rPr lang="en-US" sz="2400">
                <a:solidFill>
                  <a:schemeClr val="dk2"/>
                </a:solidFill>
                <a:latin typeface="Arial"/>
                <a:ea typeface="Arial"/>
                <a:cs typeface="Arial"/>
                <a:sym typeface="Arial"/>
              </a:rPr>
              <a:t>Character marking</a:t>
            </a:r>
            <a:endParaRPr/>
          </a:p>
          <a:p>
            <a:pPr marL="685800" marR="0" lvl="1" indent="-336550" algn="l" rtl="0">
              <a:lnSpc>
                <a:spcPct val="88000"/>
              </a:lnSpc>
              <a:spcBef>
                <a:spcPts val="600"/>
              </a:spcBef>
              <a:spcAft>
                <a:spcPts val="0"/>
              </a:spcAft>
              <a:buClr>
                <a:schemeClr val="dk2"/>
              </a:buClr>
              <a:buSzPts val="1800"/>
              <a:buFont typeface="Candara"/>
              <a:buChar char="•"/>
            </a:pPr>
            <a:r>
              <a:rPr lang="en-US" sz="1800" b="0" i="0" u="none" strike="noStrike" cap="none">
                <a:solidFill>
                  <a:schemeClr val="dk2"/>
                </a:solidFill>
                <a:latin typeface="Arial"/>
                <a:ea typeface="Arial"/>
                <a:cs typeface="Arial"/>
                <a:sym typeface="Arial"/>
              </a:rPr>
              <a:t>Selected letters of printed or typewritten text are over-written in pencil</a:t>
            </a:r>
            <a:endParaRPr/>
          </a:p>
          <a:p>
            <a:pPr marL="685800" marR="0" lvl="1" indent="-336550" algn="l" rtl="0">
              <a:lnSpc>
                <a:spcPct val="88000"/>
              </a:lnSpc>
              <a:spcBef>
                <a:spcPts val="600"/>
              </a:spcBef>
              <a:spcAft>
                <a:spcPts val="0"/>
              </a:spcAft>
              <a:buClr>
                <a:schemeClr val="dk2"/>
              </a:buClr>
              <a:buSzPts val="1800"/>
              <a:buFont typeface="Candara"/>
              <a:buChar char="•"/>
            </a:pPr>
            <a:r>
              <a:rPr lang="en-US" sz="1800" b="0" i="0" u="none" strike="noStrike" cap="none">
                <a:solidFill>
                  <a:schemeClr val="dk2"/>
                </a:solidFill>
                <a:latin typeface="Arial"/>
                <a:ea typeface="Arial"/>
                <a:cs typeface="Arial"/>
                <a:sym typeface="Arial"/>
              </a:rPr>
              <a:t>The marks are ordinarily not visible unless the paper is held at an angle to bright light</a:t>
            </a:r>
            <a:endParaRPr/>
          </a:p>
          <a:p>
            <a:pPr marL="342900" marR="0" lvl="0" indent="-342900" algn="l" rtl="0">
              <a:lnSpc>
                <a:spcPct val="90000"/>
              </a:lnSpc>
              <a:spcBef>
                <a:spcPts val="600"/>
              </a:spcBef>
              <a:spcAft>
                <a:spcPts val="0"/>
              </a:spcAft>
              <a:buClr>
                <a:srgbClr val="BAABE3"/>
              </a:buClr>
              <a:buSzPts val="2400"/>
              <a:buFont typeface="Candara"/>
              <a:buChar char="•"/>
            </a:pPr>
            <a:r>
              <a:rPr lang="en-US" sz="2400">
                <a:solidFill>
                  <a:schemeClr val="dk2"/>
                </a:solidFill>
                <a:latin typeface="Arial"/>
                <a:ea typeface="Arial"/>
                <a:cs typeface="Arial"/>
                <a:sym typeface="Arial"/>
              </a:rPr>
              <a:t>Invisible ink</a:t>
            </a:r>
            <a:endParaRPr/>
          </a:p>
          <a:p>
            <a:pPr marL="685800" marR="0" lvl="1" indent="-336550" algn="l" rtl="0">
              <a:lnSpc>
                <a:spcPct val="88000"/>
              </a:lnSpc>
              <a:spcBef>
                <a:spcPts val="600"/>
              </a:spcBef>
              <a:spcAft>
                <a:spcPts val="0"/>
              </a:spcAft>
              <a:buClr>
                <a:schemeClr val="dk2"/>
              </a:buClr>
              <a:buSzPts val="1800"/>
              <a:buFont typeface="Candara"/>
              <a:buChar char="•"/>
            </a:pPr>
            <a:r>
              <a:rPr lang="en-US" sz="1800" b="0" i="0" u="none" strike="noStrike" cap="none">
                <a:solidFill>
                  <a:schemeClr val="dk2"/>
                </a:solidFill>
                <a:latin typeface="Arial"/>
                <a:ea typeface="Arial"/>
                <a:cs typeface="Arial"/>
                <a:sym typeface="Arial"/>
              </a:rPr>
              <a:t>A number of substances can be used for writing but leave no visible trace until heat or some chemical is applied to the paper</a:t>
            </a:r>
            <a:endParaRPr/>
          </a:p>
          <a:p>
            <a:pPr marL="342900" marR="0" lvl="0" indent="-342900" algn="l" rtl="0">
              <a:lnSpc>
                <a:spcPct val="90000"/>
              </a:lnSpc>
              <a:spcBef>
                <a:spcPts val="600"/>
              </a:spcBef>
              <a:spcAft>
                <a:spcPts val="0"/>
              </a:spcAft>
              <a:buClr>
                <a:srgbClr val="BAABE3"/>
              </a:buClr>
              <a:buSzPts val="2400"/>
              <a:buFont typeface="Candara"/>
              <a:buChar char="•"/>
            </a:pPr>
            <a:r>
              <a:rPr lang="en-US" sz="2400">
                <a:solidFill>
                  <a:schemeClr val="dk2"/>
                </a:solidFill>
                <a:latin typeface="Arial"/>
                <a:ea typeface="Arial"/>
                <a:cs typeface="Arial"/>
                <a:sym typeface="Arial"/>
              </a:rPr>
              <a:t>Pin punctures</a:t>
            </a:r>
            <a:endParaRPr/>
          </a:p>
          <a:p>
            <a:pPr marL="685800" marR="0" lvl="1" indent="-336550" algn="l" rtl="0">
              <a:lnSpc>
                <a:spcPct val="88000"/>
              </a:lnSpc>
              <a:spcBef>
                <a:spcPts val="600"/>
              </a:spcBef>
              <a:spcAft>
                <a:spcPts val="0"/>
              </a:spcAft>
              <a:buClr>
                <a:schemeClr val="dk2"/>
              </a:buClr>
              <a:buSzPts val="1800"/>
              <a:buFont typeface="Candara"/>
              <a:buChar char="•"/>
            </a:pPr>
            <a:r>
              <a:rPr lang="en-US" sz="1800" b="0" i="0" u="none" strike="noStrike" cap="none">
                <a:solidFill>
                  <a:schemeClr val="dk2"/>
                </a:solidFill>
                <a:latin typeface="Arial"/>
                <a:ea typeface="Arial"/>
                <a:cs typeface="Arial"/>
                <a:sym typeface="Arial"/>
              </a:rPr>
              <a:t>Small pin punctures on selected letters are ordinarily not visible unless the paper is held up in front of a light</a:t>
            </a:r>
            <a:endParaRPr sz="1800" b="0" i="0" u="none" strike="noStrike" cap="none">
              <a:solidFill>
                <a:schemeClr val="dk2"/>
              </a:solidFill>
              <a:latin typeface="Arial"/>
              <a:ea typeface="Arial"/>
              <a:cs typeface="Arial"/>
              <a:sym typeface="Arial"/>
            </a:endParaRPr>
          </a:p>
        </p:txBody>
      </p:sp>
      <p:sp>
        <p:nvSpPr>
          <p:cNvPr id="488" name="Google Shape;488;p36"/>
          <p:cNvSpPr/>
          <p:nvPr/>
        </p:nvSpPr>
        <p:spPr>
          <a:xfrm>
            <a:off x="107504" y="4509120"/>
            <a:ext cx="4536504" cy="1476815"/>
          </a:xfrm>
          <a:prstGeom prst="rect">
            <a:avLst/>
          </a:prstGeom>
          <a:noFill/>
          <a:ln>
            <a:noFill/>
          </a:ln>
        </p:spPr>
        <p:txBody>
          <a:bodyPr spcFirstLastPara="1" wrap="square" lIns="91425" tIns="45700" rIns="91425" bIns="45700" anchor="t" anchorCtr="0">
            <a:spAutoFit/>
          </a:bodyPr>
          <a:lstStyle/>
          <a:p>
            <a:pPr marL="342900" marR="0" lvl="0" indent="-342900" algn="l" rtl="0">
              <a:lnSpc>
                <a:spcPct val="90000"/>
              </a:lnSpc>
              <a:spcBef>
                <a:spcPts val="0"/>
              </a:spcBef>
              <a:spcAft>
                <a:spcPts val="0"/>
              </a:spcAft>
              <a:buClr>
                <a:srgbClr val="BAABE3"/>
              </a:buClr>
              <a:buSzPts val="2400"/>
              <a:buFont typeface="Candara"/>
              <a:buChar char="•"/>
            </a:pPr>
            <a:r>
              <a:rPr lang="en-US" sz="2400">
                <a:solidFill>
                  <a:schemeClr val="dk2"/>
                </a:solidFill>
                <a:latin typeface="Arial"/>
                <a:ea typeface="Arial"/>
                <a:cs typeface="Arial"/>
                <a:sym typeface="Arial"/>
              </a:rPr>
              <a:t>Typewriter correction ribbon</a:t>
            </a:r>
            <a:endParaRPr/>
          </a:p>
          <a:p>
            <a:pPr marL="685800" marR="0" lvl="1" indent="-336550" algn="l" rtl="0">
              <a:lnSpc>
                <a:spcPct val="88000"/>
              </a:lnSpc>
              <a:spcBef>
                <a:spcPts val="600"/>
              </a:spcBef>
              <a:spcAft>
                <a:spcPts val="0"/>
              </a:spcAft>
              <a:buClr>
                <a:schemeClr val="dk2"/>
              </a:buClr>
              <a:buSzPts val="1800"/>
              <a:buFont typeface="Candara"/>
              <a:buChar char="•"/>
            </a:pPr>
            <a:r>
              <a:rPr lang="en-US" sz="1800" b="0" i="0" u="none" strike="noStrike" cap="none">
                <a:solidFill>
                  <a:schemeClr val="dk2"/>
                </a:solidFill>
                <a:latin typeface="Arial"/>
                <a:ea typeface="Arial"/>
                <a:cs typeface="Arial"/>
                <a:sym typeface="Arial"/>
              </a:rPr>
              <a:t>Used between lines typed with a black ribbon, the results of typing with the correction tape are visible only under a strong light</a:t>
            </a:r>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7"/>
          <p:cNvSpPr txBox="1">
            <a:spLocks noGrp="1"/>
          </p:cNvSpPr>
          <p:nvPr>
            <p:ph type="title"/>
          </p:nvPr>
        </p:nvSpPr>
        <p:spPr>
          <a:xfrm>
            <a:off x="457200" y="274638"/>
            <a:ext cx="5987008" cy="85010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Summary</a:t>
            </a:r>
            <a:endParaRPr/>
          </a:p>
        </p:txBody>
      </p:sp>
      <p:sp>
        <p:nvSpPr>
          <p:cNvPr id="495" name="Google Shape;495;p37"/>
          <p:cNvSpPr txBox="1">
            <a:spLocks noGrp="1"/>
          </p:cNvSpPr>
          <p:nvPr>
            <p:ph sz="half" idx="1"/>
          </p:nvPr>
        </p:nvSpPr>
        <p:spPr>
          <a:xfrm>
            <a:off x="339080" y="1700808"/>
            <a:ext cx="3565525" cy="4418335"/>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800"/>
              <a:buFont typeface="Arial"/>
              <a:buChar char="•"/>
            </a:pPr>
            <a:r>
              <a:rPr lang="en-US"/>
              <a:t>Symmetric Cipher Model</a:t>
            </a:r>
            <a:endParaRPr/>
          </a:p>
          <a:p>
            <a:pPr marL="742950" lvl="1" indent="-285750" algn="l" rtl="0">
              <a:spcBef>
                <a:spcPts val="480"/>
              </a:spcBef>
              <a:spcAft>
                <a:spcPts val="0"/>
              </a:spcAft>
              <a:buClr>
                <a:schemeClr val="dk1"/>
              </a:buClr>
              <a:buSzPts val="2400"/>
              <a:buFont typeface="Arial"/>
              <a:buChar char="–"/>
            </a:pPr>
            <a:r>
              <a:rPr lang="en-US"/>
              <a:t>Cryptography</a:t>
            </a:r>
            <a:endParaRPr/>
          </a:p>
          <a:p>
            <a:pPr marL="742950" lvl="1" indent="-285750" algn="l" rtl="0">
              <a:spcBef>
                <a:spcPts val="480"/>
              </a:spcBef>
              <a:spcAft>
                <a:spcPts val="0"/>
              </a:spcAft>
              <a:buClr>
                <a:schemeClr val="dk1"/>
              </a:buClr>
              <a:buSzPts val="2400"/>
              <a:buFont typeface="Arial"/>
              <a:buChar char="–"/>
            </a:pPr>
            <a:r>
              <a:rPr lang="en-US"/>
              <a:t>Cryptanalysis and Brute-Force Attack</a:t>
            </a:r>
            <a:endParaRPr/>
          </a:p>
          <a:p>
            <a:pPr marL="342900" lvl="0" indent="-342900" algn="l" rtl="0">
              <a:spcBef>
                <a:spcPts val="560"/>
              </a:spcBef>
              <a:spcAft>
                <a:spcPts val="0"/>
              </a:spcAft>
              <a:buClr>
                <a:schemeClr val="dk1"/>
              </a:buClr>
              <a:buSzPts val="2800"/>
              <a:buFont typeface="Arial"/>
              <a:buChar char="•"/>
            </a:pPr>
            <a:r>
              <a:rPr lang="en-US"/>
              <a:t>Transposition techniques</a:t>
            </a:r>
            <a:endParaRPr/>
          </a:p>
          <a:p>
            <a:pPr marL="342900" lvl="0" indent="-342900" algn="l" rtl="0">
              <a:spcBef>
                <a:spcPts val="560"/>
              </a:spcBef>
              <a:spcAft>
                <a:spcPts val="0"/>
              </a:spcAft>
              <a:buClr>
                <a:schemeClr val="dk1"/>
              </a:buClr>
              <a:buSzPts val="2800"/>
              <a:buFont typeface="Arial"/>
              <a:buChar char="•"/>
            </a:pPr>
            <a:r>
              <a:rPr lang="en-US"/>
              <a:t>Rotor machines</a:t>
            </a:r>
            <a:endParaRPr/>
          </a:p>
        </p:txBody>
      </p:sp>
      <p:sp>
        <p:nvSpPr>
          <p:cNvPr id="496" name="Google Shape;496;p37"/>
          <p:cNvSpPr txBox="1">
            <a:spLocks noGrp="1"/>
          </p:cNvSpPr>
          <p:nvPr>
            <p:ph sz="half" idx="2"/>
          </p:nvPr>
        </p:nvSpPr>
        <p:spPr>
          <a:xfrm>
            <a:off x="5465373" y="980728"/>
            <a:ext cx="3565525" cy="4702175"/>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800"/>
              <a:buFont typeface="Arial"/>
              <a:buChar char="•"/>
            </a:pPr>
            <a:r>
              <a:rPr lang="en-US"/>
              <a:t>Substitution techniques</a:t>
            </a:r>
            <a:endParaRPr/>
          </a:p>
          <a:p>
            <a:pPr marL="742950" lvl="1" indent="-285750" algn="l" rtl="0">
              <a:spcBef>
                <a:spcPts val="480"/>
              </a:spcBef>
              <a:spcAft>
                <a:spcPts val="0"/>
              </a:spcAft>
              <a:buClr>
                <a:schemeClr val="dk1"/>
              </a:buClr>
              <a:buSzPts val="2400"/>
              <a:buFont typeface="Arial"/>
              <a:buChar char="–"/>
            </a:pPr>
            <a:r>
              <a:rPr lang="en-US"/>
              <a:t>Caesar cipher</a:t>
            </a:r>
            <a:endParaRPr/>
          </a:p>
          <a:p>
            <a:pPr marL="742950" lvl="1" indent="-285750" algn="l" rtl="0">
              <a:spcBef>
                <a:spcPts val="480"/>
              </a:spcBef>
              <a:spcAft>
                <a:spcPts val="0"/>
              </a:spcAft>
              <a:buClr>
                <a:schemeClr val="dk1"/>
              </a:buClr>
              <a:buSzPts val="2400"/>
              <a:buFont typeface="Arial"/>
              <a:buChar char="–"/>
            </a:pPr>
            <a:r>
              <a:rPr lang="en-US"/>
              <a:t>Monoalphabetic ciphers</a:t>
            </a:r>
            <a:endParaRPr/>
          </a:p>
          <a:p>
            <a:pPr marL="742950" lvl="1" indent="-285750" algn="l" rtl="0">
              <a:spcBef>
                <a:spcPts val="480"/>
              </a:spcBef>
              <a:spcAft>
                <a:spcPts val="0"/>
              </a:spcAft>
              <a:buClr>
                <a:schemeClr val="dk1"/>
              </a:buClr>
              <a:buSzPts val="2400"/>
              <a:buFont typeface="Arial"/>
              <a:buChar char="–"/>
            </a:pPr>
            <a:r>
              <a:rPr lang="en-US"/>
              <a:t>Playfair cipher</a:t>
            </a:r>
            <a:endParaRPr/>
          </a:p>
          <a:p>
            <a:pPr marL="742950" lvl="1" indent="-285750" algn="l" rtl="0">
              <a:spcBef>
                <a:spcPts val="480"/>
              </a:spcBef>
              <a:spcAft>
                <a:spcPts val="0"/>
              </a:spcAft>
              <a:buClr>
                <a:schemeClr val="dk1"/>
              </a:buClr>
              <a:buSzPts val="2400"/>
              <a:buFont typeface="Arial"/>
              <a:buChar char="–"/>
            </a:pPr>
            <a:r>
              <a:rPr lang="en-US"/>
              <a:t>Hill cipher</a:t>
            </a:r>
            <a:endParaRPr/>
          </a:p>
          <a:p>
            <a:pPr marL="742950" lvl="1" indent="-285750" algn="l" rtl="0">
              <a:spcBef>
                <a:spcPts val="480"/>
              </a:spcBef>
              <a:spcAft>
                <a:spcPts val="0"/>
              </a:spcAft>
              <a:buClr>
                <a:schemeClr val="dk1"/>
              </a:buClr>
              <a:buSzPts val="2400"/>
              <a:buFont typeface="Arial"/>
              <a:buChar char="–"/>
            </a:pPr>
            <a:r>
              <a:rPr lang="en-US"/>
              <a:t>Polyalphabetic ciphers</a:t>
            </a:r>
            <a:endParaRPr/>
          </a:p>
          <a:p>
            <a:pPr marL="742950" lvl="1" indent="-285750" algn="l" rtl="0">
              <a:spcBef>
                <a:spcPts val="480"/>
              </a:spcBef>
              <a:spcAft>
                <a:spcPts val="0"/>
              </a:spcAft>
              <a:buClr>
                <a:schemeClr val="dk1"/>
              </a:buClr>
              <a:buSzPts val="2400"/>
              <a:buFont typeface="Arial"/>
              <a:buChar char="–"/>
            </a:pPr>
            <a:r>
              <a:rPr lang="en-US"/>
              <a:t>One-time pad</a:t>
            </a:r>
            <a:endParaRPr/>
          </a:p>
          <a:p>
            <a:pPr marL="342900" lvl="0" indent="-342900" algn="l" rtl="0">
              <a:spcBef>
                <a:spcPts val="560"/>
              </a:spcBef>
              <a:spcAft>
                <a:spcPts val="0"/>
              </a:spcAft>
              <a:buClr>
                <a:schemeClr val="dk1"/>
              </a:buClr>
              <a:buSzPts val="2800"/>
              <a:buFont typeface="Arial"/>
              <a:buChar char="•"/>
            </a:pPr>
            <a:r>
              <a:rPr lang="en-US"/>
              <a:t>Steganography </a:t>
            </a:r>
            <a:endParaRPr/>
          </a:p>
        </p:txBody>
      </p:sp>
      <p:pic>
        <p:nvPicPr>
          <p:cNvPr id="497" name="Google Shape;497;p37" descr="crypto.jpg"/>
          <p:cNvPicPr preferRelativeResize="0"/>
          <p:nvPr/>
        </p:nvPicPr>
        <p:blipFill rotWithShape="1">
          <a:blip r:embed="rId3">
            <a:alphaModFix/>
          </a:blip>
          <a:srcRect l="-16674" t="-1110" r="-18211" b="44444"/>
          <a:stretch/>
        </p:blipFill>
        <p:spPr>
          <a:xfrm>
            <a:off x="3519149" y="3933055"/>
            <a:ext cx="2010270" cy="1152129"/>
          </a:xfrm>
          <a:prstGeom prst="ellipse">
            <a:avLst/>
          </a:prstGeom>
          <a:solidFill>
            <a:srgbClr val="D8D8D8"/>
          </a:solid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5"/>
          <p:cNvSpPr txBox="1">
            <a:spLocks noGrp="1"/>
          </p:cNvSpPr>
          <p:nvPr>
            <p:ph type="title"/>
          </p:nvPr>
        </p:nvSpPr>
        <p:spPr>
          <a:xfrm>
            <a:off x="0" y="39688"/>
            <a:ext cx="9143999" cy="141287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3600"/>
              <a:t>Simplified Model of Symmetric Encryption</a:t>
            </a:r>
            <a:endParaRPr sz="3600"/>
          </a:p>
        </p:txBody>
      </p:sp>
      <p:pic>
        <p:nvPicPr>
          <p:cNvPr id="222" name="Google Shape;222;p5" descr="f1.pdf"/>
          <p:cNvPicPr preferRelativeResize="0"/>
          <p:nvPr/>
        </p:nvPicPr>
        <p:blipFill rotWithShape="1">
          <a:blip r:embed="rId3">
            <a:alphaModFix/>
          </a:blip>
          <a:srcRect t="17273" b="39999"/>
          <a:stretch/>
        </p:blipFill>
        <p:spPr>
          <a:xfrm>
            <a:off x="0" y="1412776"/>
            <a:ext cx="9144000" cy="5056102"/>
          </a:xfrm>
          <a:prstGeom prst="rect">
            <a:avLst/>
          </a:prstGeom>
          <a:noFill/>
          <a:ln>
            <a:noFill/>
          </a:ln>
        </p:spPr>
      </p:pic>
    </p:spTree>
  </p:cSld>
  <p:clrMapOvr>
    <a:masterClrMapping/>
  </p:clrMapOvr>
  <p:transition>
    <p:fade thruBlk="1"/>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6"/>
          <p:cNvSpPr txBox="1">
            <a:spLocks noGrp="1"/>
          </p:cNvSpPr>
          <p:nvPr>
            <p:ph type="title"/>
          </p:nvPr>
        </p:nvSpPr>
        <p:spPr>
          <a:xfrm>
            <a:off x="457200" y="274638"/>
            <a:ext cx="8229600" cy="85010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4000"/>
              <a:t>Model of Symmetric Cryptosystem</a:t>
            </a:r>
            <a:endParaRPr sz="4000"/>
          </a:p>
        </p:txBody>
      </p:sp>
      <p:pic>
        <p:nvPicPr>
          <p:cNvPr id="229" name="Google Shape;229;p6" descr="f2.pdf"/>
          <p:cNvPicPr preferRelativeResize="0"/>
          <p:nvPr/>
        </p:nvPicPr>
        <p:blipFill rotWithShape="1">
          <a:blip r:embed="rId3">
            <a:alphaModFix/>
          </a:blip>
          <a:srcRect t="22726" b="18182"/>
          <a:stretch/>
        </p:blipFill>
        <p:spPr>
          <a:xfrm>
            <a:off x="978812" y="1052736"/>
            <a:ext cx="7005874" cy="5357428"/>
          </a:xfrm>
          <a:prstGeom prst="rect">
            <a:avLst/>
          </a:prstGeom>
          <a:noFill/>
          <a:ln>
            <a:noFill/>
          </a:ln>
        </p:spPr>
      </p:pic>
    </p:spTree>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7"/>
          <p:cNvSpPr txBox="1">
            <a:spLocks noGrp="1"/>
          </p:cNvSpPr>
          <p:nvPr>
            <p:ph type="title"/>
          </p:nvPr>
        </p:nvSpPr>
        <p:spPr>
          <a:xfrm>
            <a:off x="457200" y="274638"/>
            <a:ext cx="8229600" cy="7780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Cryptographic Systems</a:t>
            </a:r>
            <a:endParaRPr/>
          </a:p>
        </p:txBody>
      </p:sp>
      <p:sp>
        <p:nvSpPr>
          <p:cNvPr id="236" name="Google Shape;236;p7"/>
          <p:cNvSpPr txBox="1">
            <a:spLocks noGrp="1"/>
          </p:cNvSpPr>
          <p:nvPr>
            <p:ph idx="1"/>
          </p:nvPr>
        </p:nvSpPr>
        <p:spPr>
          <a:xfrm>
            <a:off x="251520" y="1268760"/>
            <a:ext cx="8610600" cy="576064"/>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400"/>
              <a:buFont typeface="Arial"/>
              <a:buChar char="•"/>
            </a:pPr>
            <a:r>
              <a:rPr lang="en-US" sz="2400"/>
              <a:t>Characterized along three independent dimensions:</a:t>
            </a:r>
            <a:endParaRPr/>
          </a:p>
        </p:txBody>
      </p:sp>
      <p:grpSp>
        <p:nvGrpSpPr>
          <p:cNvPr id="237" name="Google Shape;237;p7"/>
          <p:cNvGrpSpPr/>
          <p:nvPr/>
        </p:nvGrpSpPr>
        <p:grpSpPr>
          <a:xfrm>
            <a:off x="1476418" y="1916832"/>
            <a:ext cx="6246874" cy="4114800"/>
            <a:chOff x="762" y="0"/>
            <a:chExt cx="6246874" cy="4114800"/>
          </a:xfrm>
        </p:grpSpPr>
        <p:sp>
          <p:nvSpPr>
            <p:cNvPr id="238" name="Google Shape;238;p7"/>
            <p:cNvSpPr/>
            <p:nvPr/>
          </p:nvSpPr>
          <p:spPr>
            <a:xfrm>
              <a:off x="762" y="0"/>
              <a:ext cx="1983134" cy="4114800"/>
            </a:xfrm>
            <a:prstGeom prst="roundRect">
              <a:avLst>
                <a:gd name="adj" fmla="val 10000"/>
              </a:avLst>
            </a:prstGeom>
            <a:solidFill>
              <a:srgbClr val="E7F2F3"/>
            </a:solidFill>
            <a:ln w="9525" cap="flat" cmpd="sng">
              <a:solidFill>
                <a:schemeClr val="dk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txBox="1"/>
            <p:nvPr/>
          </p:nvSpPr>
          <p:spPr>
            <a:xfrm>
              <a:off x="762" y="0"/>
              <a:ext cx="1983134" cy="1234440"/>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None/>
              </a:pPr>
              <a:r>
                <a:rPr lang="en-US" sz="1600" b="0" i="0" u="none" strike="noStrike" cap="none">
                  <a:solidFill>
                    <a:schemeClr val="dk1"/>
                  </a:solidFill>
                  <a:latin typeface="Arial"/>
                  <a:ea typeface="Arial"/>
                  <a:cs typeface="Arial"/>
                  <a:sym typeface="Arial"/>
                </a:rPr>
                <a:t>The type of operations used for transforming plaintext to ciphertext</a:t>
              </a:r>
              <a:endParaRPr sz="1600" b="0" i="0" u="none" strike="noStrike" cap="none">
                <a:solidFill>
                  <a:schemeClr val="dk1"/>
                </a:solidFill>
                <a:latin typeface="Arial"/>
                <a:ea typeface="Arial"/>
                <a:cs typeface="Arial"/>
                <a:sym typeface="Arial"/>
              </a:endParaRPr>
            </a:p>
          </p:txBody>
        </p:sp>
        <p:sp>
          <p:nvSpPr>
            <p:cNvPr id="240" name="Google Shape;240;p7"/>
            <p:cNvSpPr/>
            <p:nvPr/>
          </p:nvSpPr>
          <p:spPr>
            <a:xfrm>
              <a:off x="199076" y="1235645"/>
              <a:ext cx="1586507" cy="1240668"/>
            </a:xfrm>
            <a:prstGeom prst="roundRect">
              <a:avLst>
                <a:gd name="adj" fmla="val 10000"/>
              </a:avLst>
            </a:prstGeom>
            <a:gradFill>
              <a:gsLst>
                <a:gs pos="0">
                  <a:srgbClr val="002060"/>
                </a:gs>
                <a:gs pos="39000">
                  <a:srgbClr val="002060"/>
                </a:gs>
                <a:gs pos="100000">
                  <a:srgbClr val="CAFFFF"/>
                </a:gs>
              </a:gsLst>
              <a:lin ang="16200000" scaled="0"/>
            </a:gradFill>
            <a:ln w="9525" cap="flat" cmpd="sng">
              <a:solidFill>
                <a:schemeClr val="dk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txBox="1"/>
            <p:nvPr/>
          </p:nvSpPr>
          <p:spPr>
            <a:xfrm>
              <a:off x="235414" y="1271983"/>
              <a:ext cx="1513831" cy="1167992"/>
            </a:xfrm>
            <a:prstGeom prst="rect">
              <a:avLst/>
            </a:prstGeom>
            <a:noFill/>
            <a:ln>
              <a:noFill/>
            </a:ln>
          </p:spPr>
          <p:txBody>
            <a:bodyPr spcFirstLastPara="1" wrap="square" lIns="40625" tIns="30475" rIns="40625" bIns="30475" anchor="ctr" anchorCtr="0">
              <a:noAutofit/>
            </a:bodyPr>
            <a:lstStyle/>
            <a:p>
              <a:pPr marL="0" marR="0" lvl="0" indent="0" algn="ctr" rtl="0">
                <a:lnSpc>
                  <a:spcPct val="90000"/>
                </a:lnSpc>
                <a:spcBef>
                  <a:spcPts val="0"/>
                </a:spcBef>
                <a:spcAft>
                  <a:spcPts val="0"/>
                </a:spcAft>
                <a:buNone/>
              </a:pPr>
              <a:r>
                <a:rPr lang="en-US" sz="1600" b="0" i="0" u="none" strike="noStrike" cap="none">
                  <a:solidFill>
                    <a:schemeClr val="lt1"/>
                  </a:solidFill>
                  <a:latin typeface="Arial"/>
                  <a:ea typeface="Arial"/>
                  <a:cs typeface="Arial"/>
                  <a:sym typeface="Arial"/>
                </a:rPr>
                <a:t>Substitution</a:t>
              </a:r>
              <a:endParaRPr/>
            </a:p>
          </p:txBody>
        </p:sp>
        <p:sp>
          <p:nvSpPr>
            <p:cNvPr id="242" name="Google Shape;242;p7"/>
            <p:cNvSpPr/>
            <p:nvPr/>
          </p:nvSpPr>
          <p:spPr>
            <a:xfrm>
              <a:off x="199076" y="2667186"/>
              <a:ext cx="1586507" cy="1240668"/>
            </a:xfrm>
            <a:prstGeom prst="roundRect">
              <a:avLst>
                <a:gd name="adj" fmla="val 10000"/>
              </a:avLst>
            </a:prstGeom>
            <a:gradFill>
              <a:gsLst>
                <a:gs pos="0">
                  <a:srgbClr val="002060"/>
                </a:gs>
                <a:gs pos="39000">
                  <a:srgbClr val="002060"/>
                </a:gs>
                <a:gs pos="100000">
                  <a:srgbClr val="CAFFFF"/>
                </a:gs>
              </a:gsLst>
              <a:lin ang="16200000" scaled="0"/>
            </a:gradFill>
            <a:ln w="9525" cap="flat" cmpd="sng">
              <a:solidFill>
                <a:schemeClr val="dk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txBox="1"/>
            <p:nvPr/>
          </p:nvSpPr>
          <p:spPr>
            <a:xfrm>
              <a:off x="235414" y="2703524"/>
              <a:ext cx="1513831" cy="1167992"/>
            </a:xfrm>
            <a:prstGeom prst="rect">
              <a:avLst/>
            </a:prstGeom>
            <a:noFill/>
            <a:ln>
              <a:noFill/>
            </a:ln>
          </p:spPr>
          <p:txBody>
            <a:bodyPr spcFirstLastPara="1" wrap="square" lIns="40625" tIns="30475" rIns="40625" bIns="30475" anchor="ctr" anchorCtr="0">
              <a:noAutofit/>
            </a:bodyPr>
            <a:lstStyle/>
            <a:p>
              <a:pPr marL="0" marR="0" lvl="0" indent="0" algn="ctr" rtl="0">
                <a:lnSpc>
                  <a:spcPct val="90000"/>
                </a:lnSpc>
                <a:spcBef>
                  <a:spcPts val="0"/>
                </a:spcBef>
                <a:spcAft>
                  <a:spcPts val="0"/>
                </a:spcAft>
                <a:buNone/>
              </a:pPr>
              <a:r>
                <a:rPr lang="en-US" sz="1600" b="0" i="0" u="none" strike="noStrike" cap="none">
                  <a:solidFill>
                    <a:schemeClr val="lt1"/>
                  </a:solidFill>
                  <a:latin typeface="Arial"/>
                  <a:ea typeface="Arial"/>
                  <a:cs typeface="Arial"/>
                  <a:sym typeface="Arial"/>
                </a:rPr>
                <a:t>Transposition </a:t>
              </a:r>
              <a:endParaRPr sz="1600" b="0" i="0" u="none" strike="noStrike" cap="none">
                <a:solidFill>
                  <a:schemeClr val="lt1"/>
                </a:solidFill>
                <a:latin typeface="Arial"/>
                <a:ea typeface="Arial"/>
                <a:cs typeface="Arial"/>
                <a:sym typeface="Arial"/>
              </a:endParaRPr>
            </a:p>
          </p:txBody>
        </p:sp>
        <p:sp>
          <p:nvSpPr>
            <p:cNvPr id="244" name="Google Shape;244;p7"/>
            <p:cNvSpPr/>
            <p:nvPr/>
          </p:nvSpPr>
          <p:spPr>
            <a:xfrm>
              <a:off x="2132632" y="0"/>
              <a:ext cx="1983134" cy="4114800"/>
            </a:xfrm>
            <a:prstGeom prst="roundRect">
              <a:avLst>
                <a:gd name="adj" fmla="val 10000"/>
              </a:avLst>
            </a:prstGeom>
            <a:solidFill>
              <a:srgbClr val="E7F2F3"/>
            </a:solidFill>
            <a:ln w="9525" cap="flat" cmpd="sng">
              <a:solidFill>
                <a:schemeClr val="dk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txBox="1"/>
            <p:nvPr/>
          </p:nvSpPr>
          <p:spPr>
            <a:xfrm>
              <a:off x="2132632" y="0"/>
              <a:ext cx="1983134" cy="1234440"/>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None/>
              </a:pPr>
              <a:r>
                <a:rPr lang="en-US" sz="1600" b="0" i="0" u="none" strike="noStrike" cap="none">
                  <a:solidFill>
                    <a:schemeClr val="dk1"/>
                  </a:solidFill>
                  <a:latin typeface="Arial"/>
                  <a:ea typeface="Arial"/>
                  <a:cs typeface="Arial"/>
                  <a:sym typeface="Arial"/>
                </a:rPr>
                <a:t>The number of keys used</a:t>
              </a:r>
              <a:endParaRPr sz="1600" b="0" i="0" u="none" strike="noStrike" cap="none">
                <a:solidFill>
                  <a:schemeClr val="dk1"/>
                </a:solidFill>
                <a:latin typeface="Arial"/>
                <a:ea typeface="Arial"/>
                <a:cs typeface="Arial"/>
                <a:sym typeface="Arial"/>
              </a:endParaRPr>
            </a:p>
          </p:txBody>
        </p:sp>
        <p:sp>
          <p:nvSpPr>
            <p:cNvPr id="246" name="Google Shape;246;p7"/>
            <p:cNvSpPr/>
            <p:nvPr/>
          </p:nvSpPr>
          <p:spPr>
            <a:xfrm>
              <a:off x="2330946" y="1235645"/>
              <a:ext cx="1586507" cy="1240668"/>
            </a:xfrm>
            <a:prstGeom prst="roundRect">
              <a:avLst>
                <a:gd name="adj" fmla="val 10000"/>
              </a:avLst>
            </a:prstGeom>
            <a:gradFill>
              <a:gsLst>
                <a:gs pos="0">
                  <a:srgbClr val="002060"/>
                </a:gs>
                <a:gs pos="39000">
                  <a:srgbClr val="002060"/>
                </a:gs>
                <a:gs pos="100000">
                  <a:srgbClr val="CAFFFF"/>
                </a:gs>
              </a:gsLst>
              <a:lin ang="16200000" scaled="0"/>
            </a:gradFill>
            <a:ln w="9525" cap="flat" cmpd="sng">
              <a:solidFill>
                <a:schemeClr val="dk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txBox="1"/>
            <p:nvPr/>
          </p:nvSpPr>
          <p:spPr>
            <a:xfrm>
              <a:off x="2367284" y="1271983"/>
              <a:ext cx="1513831" cy="1167992"/>
            </a:xfrm>
            <a:prstGeom prst="rect">
              <a:avLst/>
            </a:prstGeom>
            <a:noFill/>
            <a:ln>
              <a:noFill/>
            </a:ln>
          </p:spPr>
          <p:txBody>
            <a:bodyPr spcFirstLastPara="1" wrap="square" lIns="40625" tIns="30475" rIns="40625" bIns="30475" anchor="ctr" anchorCtr="0">
              <a:noAutofit/>
            </a:bodyPr>
            <a:lstStyle/>
            <a:p>
              <a:pPr marL="0" marR="0" lvl="0" indent="0" algn="ctr" rtl="0">
                <a:lnSpc>
                  <a:spcPct val="90000"/>
                </a:lnSpc>
                <a:spcBef>
                  <a:spcPts val="0"/>
                </a:spcBef>
                <a:spcAft>
                  <a:spcPts val="0"/>
                </a:spcAft>
                <a:buNone/>
              </a:pPr>
              <a:r>
                <a:rPr lang="en-US" sz="1600" b="0" i="0" u="none" strike="noStrike" cap="none">
                  <a:solidFill>
                    <a:schemeClr val="lt1"/>
                  </a:solidFill>
                  <a:latin typeface="Arial"/>
                  <a:ea typeface="Arial"/>
                  <a:cs typeface="Arial"/>
                  <a:sym typeface="Arial"/>
                </a:rPr>
                <a:t>Symmetric, single-key, secret-key, conventional encryption</a:t>
              </a:r>
              <a:endParaRPr/>
            </a:p>
          </p:txBody>
        </p:sp>
        <p:sp>
          <p:nvSpPr>
            <p:cNvPr id="248" name="Google Shape;248;p7"/>
            <p:cNvSpPr/>
            <p:nvPr/>
          </p:nvSpPr>
          <p:spPr>
            <a:xfrm>
              <a:off x="2330946" y="2667186"/>
              <a:ext cx="1586507" cy="1240668"/>
            </a:xfrm>
            <a:prstGeom prst="roundRect">
              <a:avLst>
                <a:gd name="adj" fmla="val 10000"/>
              </a:avLst>
            </a:prstGeom>
            <a:gradFill>
              <a:gsLst>
                <a:gs pos="0">
                  <a:srgbClr val="002060"/>
                </a:gs>
                <a:gs pos="39000">
                  <a:srgbClr val="002060"/>
                </a:gs>
                <a:gs pos="100000">
                  <a:srgbClr val="CAFFFF"/>
                </a:gs>
              </a:gsLst>
              <a:lin ang="16200000" scaled="0"/>
            </a:gradFill>
            <a:ln w="9525" cap="flat" cmpd="sng">
              <a:solidFill>
                <a:schemeClr val="dk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txBox="1"/>
            <p:nvPr/>
          </p:nvSpPr>
          <p:spPr>
            <a:xfrm>
              <a:off x="2367284" y="2703524"/>
              <a:ext cx="1513831" cy="1167992"/>
            </a:xfrm>
            <a:prstGeom prst="rect">
              <a:avLst/>
            </a:prstGeom>
            <a:noFill/>
            <a:ln>
              <a:noFill/>
            </a:ln>
          </p:spPr>
          <p:txBody>
            <a:bodyPr spcFirstLastPara="1" wrap="square" lIns="40625" tIns="30475" rIns="40625" bIns="30475" anchor="ctr" anchorCtr="0">
              <a:noAutofit/>
            </a:bodyPr>
            <a:lstStyle/>
            <a:p>
              <a:pPr marL="0" marR="0" lvl="0" indent="0" algn="ctr" rtl="0">
                <a:lnSpc>
                  <a:spcPct val="90000"/>
                </a:lnSpc>
                <a:spcBef>
                  <a:spcPts val="0"/>
                </a:spcBef>
                <a:spcAft>
                  <a:spcPts val="0"/>
                </a:spcAft>
                <a:buNone/>
              </a:pPr>
              <a:r>
                <a:rPr lang="en-US" sz="1600" b="0" i="0" u="none" strike="noStrike" cap="none">
                  <a:solidFill>
                    <a:schemeClr val="lt1"/>
                  </a:solidFill>
                  <a:latin typeface="Arial"/>
                  <a:ea typeface="Arial"/>
                  <a:cs typeface="Arial"/>
                  <a:sym typeface="Arial"/>
                </a:rPr>
                <a:t>Asymmetric, two-key, or public-key encryption</a:t>
              </a:r>
              <a:endParaRPr sz="1600" b="0" i="0" u="none" strike="noStrike" cap="none">
                <a:solidFill>
                  <a:schemeClr val="lt1"/>
                </a:solidFill>
                <a:latin typeface="Arial"/>
                <a:ea typeface="Arial"/>
                <a:cs typeface="Arial"/>
                <a:sym typeface="Arial"/>
              </a:endParaRPr>
            </a:p>
          </p:txBody>
        </p:sp>
        <p:sp>
          <p:nvSpPr>
            <p:cNvPr id="250" name="Google Shape;250;p7"/>
            <p:cNvSpPr/>
            <p:nvPr/>
          </p:nvSpPr>
          <p:spPr>
            <a:xfrm>
              <a:off x="4264502" y="0"/>
              <a:ext cx="1983134" cy="4114800"/>
            </a:xfrm>
            <a:prstGeom prst="roundRect">
              <a:avLst>
                <a:gd name="adj" fmla="val 10000"/>
              </a:avLst>
            </a:prstGeom>
            <a:solidFill>
              <a:srgbClr val="E7F2F3"/>
            </a:solidFill>
            <a:ln w="9525" cap="flat" cmpd="sng">
              <a:solidFill>
                <a:schemeClr val="dk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txBox="1"/>
            <p:nvPr/>
          </p:nvSpPr>
          <p:spPr>
            <a:xfrm>
              <a:off x="4264502" y="0"/>
              <a:ext cx="1983134" cy="1234440"/>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None/>
              </a:pPr>
              <a:r>
                <a:rPr lang="en-US" sz="1600" b="0" i="0" u="none" strike="noStrike" cap="none">
                  <a:solidFill>
                    <a:schemeClr val="dk1"/>
                  </a:solidFill>
                  <a:latin typeface="Arial"/>
                  <a:ea typeface="Arial"/>
                  <a:cs typeface="Arial"/>
                  <a:sym typeface="Arial"/>
                </a:rPr>
                <a:t>The way in which the plaintext is processed</a:t>
              </a:r>
              <a:endParaRPr sz="1600" b="0" i="0" u="none" strike="noStrike" cap="none">
                <a:solidFill>
                  <a:schemeClr val="dk1"/>
                </a:solidFill>
                <a:latin typeface="Arial"/>
                <a:ea typeface="Arial"/>
                <a:cs typeface="Arial"/>
                <a:sym typeface="Arial"/>
              </a:endParaRPr>
            </a:p>
          </p:txBody>
        </p:sp>
        <p:sp>
          <p:nvSpPr>
            <p:cNvPr id="252" name="Google Shape;252;p7"/>
            <p:cNvSpPr/>
            <p:nvPr/>
          </p:nvSpPr>
          <p:spPr>
            <a:xfrm>
              <a:off x="4462815" y="1235645"/>
              <a:ext cx="1586507" cy="1240668"/>
            </a:xfrm>
            <a:prstGeom prst="roundRect">
              <a:avLst>
                <a:gd name="adj" fmla="val 10000"/>
              </a:avLst>
            </a:prstGeom>
            <a:gradFill>
              <a:gsLst>
                <a:gs pos="0">
                  <a:srgbClr val="002060"/>
                </a:gs>
                <a:gs pos="39000">
                  <a:srgbClr val="002060"/>
                </a:gs>
                <a:gs pos="100000">
                  <a:srgbClr val="CAFFFF"/>
                </a:gs>
              </a:gsLst>
              <a:lin ang="16200000" scaled="0"/>
            </a:gradFill>
            <a:ln w="9525" cap="flat" cmpd="sng">
              <a:solidFill>
                <a:schemeClr val="dk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txBox="1"/>
            <p:nvPr/>
          </p:nvSpPr>
          <p:spPr>
            <a:xfrm>
              <a:off x="4499153" y="1271983"/>
              <a:ext cx="1513831" cy="1167992"/>
            </a:xfrm>
            <a:prstGeom prst="rect">
              <a:avLst/>
            </a:prstGeom>
            <a:noFill/>
            <a:ln>
              <a:noFill/>
            </a:ln>
          </p:spPr>
          <p:txBody>
            <a:bodyPr spcFirstLastPara="1" wrap="square" lIns="40625" tIns="30475" rIns="40625" bIns="30475" anchor="ctr" anchorCtr="0">
              <a:noAutofit/>
            </a:bodyPr>
            <a:lstStyle/>
            <a:p>
              <a:pPr marL="0" marR="0" lvl="0" indent="0" algn="ctr" rtl="0">
                <a:lnSpc>
                  <a:spcPct val="90000"/>
                </a:lnSpc>
                <a:spcBef>
                  <a:spcPts val="0"/>
                </a:spcBef>
                <a:spcAft>
                  <a:spcPts val="0"/>
                </a:spcAft>
                <a:buNone/>
              </a:pPr>
              <a:r>
                <a:rPr lang="en-US" sz="1600" b="0" i="0" u="none" strike="noStrike" cap="none">
                  <a:solidFill>
                    <a:schemeClr val="lt1"/>
                  </a:solidFill>
                  <a:latin typeface="Arial"/>
                  <a:ea typeface="Arial"/>
                  <a:cs typeface="Arial"/>
                  <a:sym typeface="Arial"/>
                </a:rPr>
                <a:t>Block cipher</a:t>
              </a:r>
              <a:endParaRPr sz="1600" b="0" i="0" u="none" strike="noStrike" cap="none">
                <a:solidFill>
                  <a:schemeClr val="lt1"/>
                </a:solidFill>
                <a:latin typeface="Arial"/>
                <a:ea typeface="Arial"/>
                <a:cs typeface="Arial"/>
                <a:sym typeface="Arial"/>
              </a:endParaRPr>
            </a:p>
          </p:txBody>
        </p:sp>
        <p:sp>
          <p:nvSpPr>
            <p:cNvPr id="254" name="Google Shape;254;p7"/>
            <p:cNvSpPr/>
            <p:nvPr/>
          </p:nvSpPr>
          <p:spPr>
            <a:xfrm>
              <a:off x="4462815" y="2667186"/>
              <a:ext cx="1586507" cy="1240668"/>
            </a:xfrm>
            <a:prstGeom prst="roundRect">
              <a:avLst>
                <a:gd name="adj" fmla="val 10000"/>
              </a:avLst>
            </a:prstGeom>
            <a:gradFill>
              <a:gsLst>
                <a:gs pos="0">
                  <a:srgbClr val="002060"/>
                </a:gs>
                <a:gs pos="39000">
                  <a:srgbClr val="002060"/>
                </a:gs>
                <a:gs pos="100000">
                  <a:srgbClr val="CAFFFF"/>
                </a:gs>
              </a:gsLst>
              <a:lin ang="16200000" scaled="0"/>
            </a:gradFill>
            <a:ln w="9525" cap="flat" cmpd="sng">
              <a:solidFill>
                <a:schemeClr val="dk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txBox="1"/>
            <p:nvPr/>
          </p:nvSpPr>
          <p:spPr>
            <a:xfrm>
              <a:off x="4499153" y="2703524"/>
              <a:ext cx="1513831" cy="1167992"/>
            </a:xfrm>
            <a:prstGeom prst="rect">
              <a:avLst/>
            </a:prstGeom>
            <a:noFill/>
            <a:ln>
              <a:noFill/>
            </a:ln>
          </p:spPr>
          <p:txBody>
            <a:bodyPr spcFirstLastPara="1" wrap="square" lIns="40625" tIns="30475" rIns="40625" bIns="30475" anchor="ctr" anchorCtr="0">
              <a:noAutofit/>
            </a:bodyPr>
            <a:lstStyle/>
            <a:p>
              <a:pPr marL="0" marR="0" lvl="0" indent="0" algn="ctr" rtl="0">
                <a:lnSpc>
                  <a:spcPct val="90000"/>
                </a:lnSpc>
                <a:spcBef>
                  <a:spcPts val="0"/>
                </a:spcBef>
                <a:spcAft>
                  <a:spcPts val="0"/>
                </a:spcAft>
                <a:buNone/>
              </a:pPr>
              <a:r>
                <a:rPr lang="en-US" sz="1600" b="0" i="0" u="none" strike="noStrike" cap="none">
                  <a:solidFill>
                    <a:schemeClr val="lt1"/>
                  </a:solidFill>
                  <a:latin typeface="Arial"/>
                  <a:ea typeface="Arial"/>
                  <a:cs typeface="Arial"/>
                  <a:sym typeface="Arial"/>
                </a:rPr>
                <a:t>Stream cipher</a:t>
              </a:r>
              <a:endParaRPr sz="1600" b="0" i="0" u="none" strike="noStrike" cap="none">
                <a:solidFill>
                  <a:schemeClr val="lt1"/>
                </a:solidFill>
                <a:latin typeface="Arial"/>
                <a:ea typeface="Arial"/>
                <a:cs typeface="Arial"/>
                <a:sym typeface="Arial"/>
              </a:endParaRP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8"/>
          <p:cNvSpPr txBox="1">
            <a:spLocks noGrp="1"/>
          </p:cNvSpPr>
          <p:nvPr>
            <p:ph type="title"/>
          </p:nvPr>
        </p:nvSpPr>
        <p:spPr>
          <a:xfrm>
            <a:off x="792162" y="40341"/>
            <a:ext cx="7570787" cy="1411941"/>
          </a:xfrm>
          <a:prstGeom prst="rect">
            <a:avLst/>
          </a:prstGeom>
          <a:noFill/>
          <a:ln>
            <a:noFill/>
          </a:ln>
        </p:spPr>
        <p:txBody>
          <a:bodyPr spcFirstLastPara="1" wrap="square" lIns="91425" tIns="45700" rIns="91425" bIns="45700" anchor="ctr" anchorCtr="0">
            <a:noAutofit/>
          </a:bodyPr>
          <a:lstStyle/>
          <a:p>
            <a:pPr marL="0" lvl="0" indent="0" algn="ctr" rtl="0">
              <a:lnSpc>
                <a:spcPct val="111111"/>
              </a:lnSpc>
              <a:spcBef>
                <a:spcPts val="0"/>
              </a:spcBef>
              <a:spcAft>
                <a:spcPts val="0"/>
              </a:spcAft>
              <a:buClr>
                <a:schemeClr val="dk2"/>
              </a:buClr>
              <a:buSzPts val="5400"/>
              <a:buFont typeface="Candara"/>
              <a:buNone/>
            </a:pPr>
            <a:r>
              <a:rPr lang="en-US"/>
              <a:t>Cryptanalysis and </a:t>
            </a:r>
            <a:br>
              <a:rPr lang="en-US"/>
            </a:br>
            <a:r>
              <a:rPr lang="en-US"/>
              <a:t>Brute-Force Attack</a:t>
            </a:r>
            <a:endParaRPr/>
          </a:p>
        </p:txBody>
      </p:sp>
      <p:grpSp>
        <p:nvGrpSpPr>
          <p:cNvPr id="262" name="Google Shape;262;p8"/>
          <p:cNvGrpSpPr/>
          <p:nvPr/>
        </p:nvGrpSpPr>
        <p:grpSpPr>
          <a:xfrm>
            <a:off x="24461" y="1600209"/>
            <a:ext cx="9066564" cy="4495781"/>
            <a:chOff x="-204139" y="990609"/>
            <a:chExt cx="9066564" cy="4495781"/>
          </a:xfrm>
        </p:grpSpPr>
        <p:sp>
          <p:nvSpPr>
            <p:cNvPr id="263" name="Google Shape;263;p8"/>
            <p:cNvSpPr/>
            <p:nvPr/>
          </p:nvSpPr>
          <p:spPr>
            <a:xfrm rot="-5400000">
              <a:off x="-161607" y="948077"/>
              <a:ext cx="4495781" cy="4580845"/>
            </a:xfrm>
            <a:prstGeom prst="upArrow">
              <a:avLst>
                <a:gd name="adj1" fmla="val 50000"/>
                <a:gd name="adj2" fmla="val 35000"/>
              </a:avLst>
            </a:prstGeom>
            <a:blipFill rotWithShape="0">
              <a:blip r:embed="rId3">
                <a:alphaModFix/>
              </a:blip>
              <a:tile tx="0" ty="6" sx="40000" sy="40000" flip="none" algn="tl"/>
            </a:blipFill>
            <a:ln w="15875" cap="flat" cmpd="sng">
              <a:solidFill>
                <a:srgbClr val="3E2878"/>
              </a:solidFill>
              <a:prstDash val="solid"/>
              <a:round/>
              <a:headEnd type="none" w="sm" len="sm"/>
              <a:tailEnd type="none" w="sm" len="sm"/>
            </a:ln>
            <a:effectLst>
              <a:outerShdw blurRad="38100" dist="25400" dir="5400000" rotWithShape="0">
                <a:srgbClr val="000000">
                  <a:alpha val="49803"/>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txBox="1"/>
            <p:nvPr/>
          </p:nvSpPr>
          <p:spPr>
            <a:xfrm>
              <a:off x="582623" y="2114554"/>
              <a:ext cx="3794083" cy="2247891"/>
            </a:xfrm>
            <a:prstGeom prst="rect">
              <a:avLst/>
            </a:prstGeom>
            <a:noFill/>
            <a:ln>
              <a:noFill/>
            </a:ln>
          </p:spPr>
          <p:txBody>
            <a:bodyPr spcFirstLastPara="1" wrap="square" lIns="113775" tIns="113775" rIns="113775" bIns="113775" anchor="t" anchorCtr="0">
              <a:noAutofit/>
            </a:bodyPr>
            <a:lstStyle/>
            <a:p>
              <a:pPr marL="0" marR="0" lvl="0" indent="0" algn="l" rtl="0">
                <a:lnSpc>
                  <a:spcPct val="90000"/>
                </a:lnSpc>
                <a:spcBef>
                  <a:spcPts val="0"/>
                </a:spcBef>
                <a:spcAft>
                  <a:spcPts val="0"/>
                </a:spcAft>
                <a:buNone/>
              </a:pPr>
              <a:r>
                <a:rPr lang="en-US" sz="1700" b="1" i="0" u="none" strike="noStrike" cap="none">
                  <a:solidFill>
                    <a:schemeClr val="lt1"/>
                  </a:solidFill>
                  <a:latin typeface="Arial"/>
                  <a:ea typeface="Arial"/>
                  <a:cs typeface="Arial"/>
                  <a:sym typeface="Arial"/>
                </a:rPr>
                <a:t>Cryptanalysis</a:t>
              </a:r>
              <a:endParaRPr sz="1700" b="1" i="0" u="none" strike="noStrike" cap="none">
                <a:solidFill>
                  <a:schemeClr val="lt1"/>
                </a:solidFill>
                <a:latin typeface="Arial"/>
                <a:ea typeface="Arial"/>
                <a:cs typeface="Arial"/>
                <a:sym typeface="Arial"/>
              </a:endParaRPr>
            </a:p>
            <a:p>
              <a:pPr marL="171450" marR="0" lvl="1" indent="-171450" algn="l" rtl="0">
                <a:lnSpc>
                  <a:spcPct val="90000"/>
                </a:lnSpc>
                <a:spcBef>
                  <a:spcPts val="595"/>
                </a:spcBef>
                <a:spcAft>
                  <a:spcPts val="0"/>
                </a:spcAft>
                <a:buClr>
                  <a:schemeClr val="lt1"/>
                </a:buClr>
                <a:buSzPts val="1600"/>
                <a:buFont typeface="Arial"/>
                <a:buChar char="•"/>
              </a:pPr>
              <a:r>
                <a:rPr lang="en-US" sz="1600" b="1" i="0" u="none" strike="noStrike" cap="none">
                  <a:solidFill>
                    <a:schemeClr val="lt1"/>
                  </a:solidFill>
                  <a:latin typeface="Arial"/>
                  <a:ea typeface="Arial"/>
                  <a:cs typeface="Arial"/>
                  <a:sym typeface="Arial"/>
                </a:rPr>
                <a:t>Attack relies on the nature of the algorithm plus some knowledge of the general characteristics of the plaintext</a:t>
              </a:r>
              <a:endParaRPr sz="1600" b="1" i="0" u="none" strike="noStrike" cap="none">
                <a:solidFill>
                  <a:schemeClr val="lt1"/>
                </a:solidFill>
                <a:latin typeface="Arial"/>
                <a:ea typeface="Arial"/>
                <a:cs typeface="Arial"/>
                <a:sym typeface="Arial"/>
              </a:endParaRPr>
            </a:p>
            <a:p>
              <a:pPr marL="171450" marR="0" lvl="1" indent="-171450" algn="l" rtl="0">
                <a:lnSpc>
                  <a:spcPct val="90000"/>
                </a:lnSpc>
                <a:spcBef>
                  <a:spcPts val="240"/>
                </a:spcBef>
                <a:spcAft>
                  <a:spcPts val="0"/>
                </a:spcAft>
                <a:buClr>
                  <a:schemeClr val="lt1"/>
                </a:buClr>
                <a:buSzPts val="1600"/>
                <a:buFont typeface="Arial"/>
                <a:buChar char="•"/>
              </a:pPr>
              <a:r>
                <a:rPr lang="en-US" sz="1600" b="1" i="0" u="none" strike="noStrike" cap="none">
                  <a:solidFill>
                    <a:schemeClr val="lt1"/>
                  </a:solidFill>
                  <a:latin typeface="Arial"/>
                  <a:ea typeface="Arial"/>
                  <a:cs typeface="Arial"/>
                  <a:sym typeface="Arial"/>
                </a:rPr>
                <a:t>Attack exploits the characteristics of the algorithm to attempt to deduce a specific plaintext or to deduce the key being used</a:t>
              </a:r>
              <a:endParaRPr sz="1600" b="1" i="0" u="none" strike="noStrike" cap="none">
                <a:solidFill>
                  <a:schemeClr val="lt1"/>
                </a:solidFill>
                <a:latin typeface="Arial"/>
                <a:ea typeface="Arial"/>
                <a:cs typeface="Arial"/>
                <a:sym typeface="Arial"/>
              </a:endParaRPr>
            </a:p>
          </p:txBody>
        </p:sp>
        <p:sp>
          <p:nvSpPr>
            <p:cNvPr id="265" name="Google Shape;265;p8"/>
            <p:cNvSpPr/>
            <p:nvPr/>
          </p:nvSpPr>
          <p:spPr>
            <a:xfrm rot="5400000">
              <a:off x="4428825" y="1052790"/>
              <a:ext cx="4495781" cy="4371419"/>
            </a:xfrm>
            <a:prstGeom prst="upArrow">
              <a:avLst>
                <a:gd name="adj1" fmla="val 50000"/>
                <a:gd name="adj2" fmla="val 35000"/>
              </a:avLst>
            </a:prstGeom>
            <a:blipFill rotWithShape="0">
              <a:blip r:embed="rId3">
                <a:alphaModFix/>
              </a:blip>
              <a:tile tx="-6" ty="0" sx="40000" sy="40000" flip="none" algn="tl"/>
            </a:blipFill>
            <a:ln w="15875" cap="flat" cmpd="sng">
              <a:solidFill>
                <a:srgbClr val="3E2878"/>
              </a:solidFill>
              <a:prstDash val="solid"/>
              <a:round/>
              <a:headEnd type="none" w="sm" len="sm"/>
              <a:tailEnd type="none" w="sm" len="sm"/>
            </a:ln>
            <a:effectLst>
              <a:outerShdw blurRad="38100" dist="25400" dir="5400000" rotWithShape="0">
                <a:srgbClr val="000000">
                  <a:alpha val="49803"/>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txBox="1"/>
            <p:nvPr/>
          </p:nvSpPr>
          <p:spPr>
            <a:xfrm>
              <a:off x="4491006" y="2114554"/>
              <a:ext cx="3606421" cy="2247891"/>
            </a:xfrm>
            <a:prstGeom prst="rect">
              <a:avLst/>
            </a:prstGeom>
            <a:noFill/>
            <a:ln>
              <a:noFill/>
            </a:ln>
          </p:spPr>
          <p:txBody>
            <a:bodyPr spcFirstLastPara="1" wrap="square" lIns="113775" tIns="113775" rIns="113775" bIns="113775" anchor="t" anchorCtr="0">
              <a:noAutofit/>
            </a:bodyPr>
            <a:lstStyle/>
            <a:p>
              <a:pPr marL="0" marR="0" lvl="0" indent="0" algn="l" rtl="0">
                <a:lnSpc>
                  <a:spcPct val="90000"/>
                </a:lnSpc>
                <a:spcBef>
                  <a:spcPts val="0"/>
                </a:spcBef>
                <a:spcAft>
                  <a:spcPts val="0"/>
                </a:spcAft>
                <a:buNone/>
              </a:pPr>
              <a:r>
                <a:rPr lang="en-US" sz="1700" b="1" i="0" u="none" strike="noStrike" cap="none">
                  <a:solidFill>
                    <a:schemeClr val="lt1"/>
                  </a:solidFill>
                  <a:latin typeface="Arial"/>
                  <a:ea typeface="Arial"/>
                  <a:cs typeface="Arial"/>
                  <a:sym typeface="Arial"/>
                </a:rPr>
                <a:t>Brute-force attack</a:t>
              </a:r>
              <a:endParaRPr sz="1700" b="1" i="0" u="none" strike="noStrike" cap="none">
                <a:solidFill>
                  <a:schemeClr val="lt1"/>
                </a:solidFill>
                <a:latin typeface="Arial"/>
                <a:ea typeface="Arial"/>
                <a:cs typeface="Arial"/>
                <a:sym typeface="Arial"/>
              </a:endParaRPr>
            </a:p>
            <a:p>
              <a:pPr marL="171450" marR="0" lvl="1" indent="-171450" algn="l" rtl="0">
                <a:lnSpc>
                  <a:spcPct val="90000"/>
                </a:lnSpc>
                <a:spcBef>
                  <a:spcPts val="595"/>
                </a:spcBef>
                <a:spcAft>
                  <a:spcPts val="0"/>
                </a:spcAft>
                <a:buClr>
                  <a:schemeClr val="lt1"/>
                </a:buClr>
                <a:buSzPts val="1600"/>
                <a:buFont typeface="Arial"/>
                <a:buChar char="•"/>
              </a:pPr>
              <a:r>
                <a:rPr lang="en-US" sz="1600" b="1" i="0" u="none" strike="noStrike" cap="none">
                  <a:solidFill>
                    <a:schemeClr val="lt1"/>
                  </a:solidFill>
                  <a:latin typeface="Arial"/>
                  <a:ea typeface="Arial"/>
                  <a:cs typeface="Arial"/>
                  <a:sym typeface="Arial"/>
                </a:rPr>
                <a:t>Attacker tries every possible key on a piece of ciphertext until an intelligible translation into plaintext is obtained</a:t>
              </a:r>
              <a:endParaRPr sz="1600" b="1" i="0" u="none" strike="noStrike" cap="none">
                <a:solidFill>
                  <a:schemeClr val="lt1"/>
                </a:solidFill>
                <a:latin typeface="Arial"/>
                <a:ea typeface="Arial"/>
                <a:cs typeface="Arial"/>
                <a:sym typeface="Arial"/>
              </a:endParaRPr>
            </a:p>
            <a:p>
              <a:pPr marL="171450" marR="0" lvl="1" indent="-171450" algn="l" rtl="0">
                <a:lnSpc>
                  <a:spcPct val="90000"/>
                </a:lnSpc>
                <a:spcBef>
                  <a:spcPts val="240"/>
                </a:spcBef>
                <a:spcAft>
                  <a:spcPts val="0"/>
                </a:spcAft>
                <a:buClr>
                  <a:schemeClr val="lt1"/>
                </a:buClr>
                <a:buSzPts val="1600"/>
                <a:buFont typeface="Arial"/>
                <a:buChar char="•"/>
              </a:pPr>
              <a:r>
                <a:rPr lang="en-US" sz="1600" b="1" i="0" u="none" strike="noStrike" cap="none">
                  <a:solidFill>
                    <a:schemeClr val="lt1"/>
                  </a:solidFill>
                  <a:latin typeface="Arial"/>
                  <a:ea typeface="Arial"/>
                  <a:cs typeface="Arial"/>
                  <a:sym typeface="Arial"/>
                </a:rPr>
                <a:t>On average, half of all possible keys must be tried to achieve success</a:t>
              </a:r>
              <a:endParaRPr sz="1600" b="1" i="0" u="none" strike="noStrike" cap="none">
                <a:solidFill>
                  <a:schemeClr val="lt1"/>
                </a:solidFill>
                <a:latin typeface="Arial"/>
                <a:ea typeface="Arial"/>
                <a:cs typeface="Arial"/>
                <a:sym typeface="Arial"/>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9"/>
          <p:cNvSpPr txBox="1">
            <a:spLocks noGrp="1"/>
          </p:cNvSpPr>
          <p:nvPr>
            <p:ph type="body" orient="vert" idx="1"/>
          </p:nvPr>
        </p:nvSpPr>
        <p:spPr>
          <a:prstGeom prst="rect">
            <a:avLst/>
          </a:prstGeom>
          <a:noFill/>
          <a:ln>
            <a:noFill/>
          </a:ln>
        </p:spPr>
        <p:txBody>
          <a:bodyPr spcFirstLastPara="1" wrap="square" lIns="91425" tIns="45700" rIns="91425" bIns="45700" anchor="t" anchorCtr="0">
            <a:noAutofit/>
          </a:bodyPr>
          <a:lstStyle/>
          <a:p>
            <a:pPr marL="342900" lvl="0" indent="-139700" algn="l" rtl="0">
              <a:spcBef>
                <a:spcPts val="0"/>
              </a:spcBef>
              <a:spcAft>
                <a:spcPts val="0"/>
              </a:spcAft>
              <a:buClr>
                <a:schemeClr val="dk1"/>
              </a:buClr>
              <a:buSzPts val="3200"/>
              <a:buFont typeface="Arial"/>
              <a:buNone/>
            </a:pPr>
            <a:endParaRPr/>
          </a:p>
        </p:txBody>
      </p:sp>
      <p:pic>
        <p:nvPicPr>
          <p:cNvPr id="273" name="Google Shape;273;p9"/>
          <p:cNvPicPr preferRelativeResize="0"/>
          <p:nvPr/>
        </p:nvPicPr>
        <p:blipFill rotWithShape="1">
          <a:blip r:embed="rId3">
            <a:alphaModFix/>
          </a:blip>
          <a:srcRect r="7114" b="1787"/>
          <a:stretch/>
        </p:blipFill>
        <p:spPr>
          <a:xfrm>
            <a:off x="0" y="0"/>
            <a:ext cx="7329352" cy="6172200"/>
          </a:xfrm>
          <a:prstGeom prst="rect">
            <a:avLst/>
          </a:prstGeom>
          <a:noFill/>
          <a:ln>
            <a:noFill/>
          </a:ln>
        </p:spPr>
      </p:pic>
      <p:sp>
        <p:nvSpPr>
          <p:cNvPr id="274" name="Google Shape;274;p9"/>
          <p:cNvSpPr txBox="1"/>
          <p:nvPr/>
        </p:nvSpPr>
        <p:spPr>
          <a:xfrm>
            <a:off x="7489601" y="1340768"/>
            <a:ext cx="1619672" cy="29238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0" i="0" u="none" strike="noStrike" cap="none">
                <a:solidFill>
                  <a:schemeClr val="dk1"/>
                </a:solidFill>
                <a:latin typeface="Arial"/>
                <a:ea typeface="Arial"/>
                <a:cs typeface="Arial"/>
                <a:sym typeface="Arial"/>
              </a:rPr>
              <a:t>Table 2.1  </a:t>
            </a:r>
            <a:r>
              <a:rPr lang="en-US" sz="4000" b="0" i="0" u="none" strike="noStrike" cap="none">
                <a:solidFill>
                  <a:schemeClr val="dk1"/>
                </a:solidFill>
                <a:latin typeface="Arial"/>
                <a:ea typeface="Arial"/>
                <a:cs typeface="Arial"/>
                <a:sym typeface="Arial"/>
              </a:rPr>
              <a:t/>
            </a:r>
            <a:br>
              <a:rPr lang="en-US" sz="4000" b="0" i="0" u="none" strike="noStrike" cap="none">
                <a:solidFill>
                  <a:schemeClr val="dk1"/>
                </a:solidFill>
                <a:latin typeface="Arial"/>
                <a:ea typeface="Arial"/>
                <a:cs typeface="Arial"/>
                <a:sym typeface="Arial"/>
              </a:rPr>
            </a:br>
            <a:r>
              <a:rPr lang="en-US" sz="2400" b="0" i="0" u="none" strike="noStrike" cap="none">
                <a:solidFill>
                  <a:schemeClr val="dk1"/>
                </a:solidFill>
                <a:latin typeface="Arial"/>
                <a:ea typeface="Arial"/>
                <a:cs typeface="Arial"/>
                <a:sym typeface="Arial"/>
              </a:rPr>
              <a:t>Types of </a:t>
            </a:r>
            <a:br>
              <a:rPr lang="en-US" sz="2400" b="0" i="0" u="none" strike="noStrike" cap="none">
                <a:solidFill>
                  <a:schemeClr val="dk1"/>
                </a:solidFill>
                <a:latin typeface="Arial"/>
                <a:ea typeface="Arial"/>
                <a:cs typeface="Arial"/>
                <a:sym typeface="Arial"/>
              </a:rPr>
            </a:br>
            <a:r>
              <a:rPr lang="en-US" sz="2400" b="0" i="0" u="none" strike="noStrike" cap="none">
                <a:solidFill>
                  <a:schemeClr val="dk1"/>
                </a:solidFill>
                <a:latin typeface="Arial"/>
                <a:ea typeface="Arial"/>
                <a:cs typeface="Arial"/>
                <a:sym typeface="Arial"/>
              </a:rPr>
              <a:t>Attacks </a:t>
            </a:r>
            <a:br>
              <a:rPr lang="en-US" sz="2400" b="0" i="0" u="none" strike="noStrike" cap="none">
                <a:solidFill>
                  <a:schemeClr val="dk1"/>
                </a:solidFill>
                <a:latin typeface="Arial"/>
                <a:ea typeface="Arial"/>
                <a:cs typeface="Arial"/>
                <a:sym typeface="Arial"/>
              </a:rPr>
            </a:br>
            <a:r>
              <a:rPr lang="en-US" sz="2400" b="0" i="0" u="none" strike="noStrike" cap="none">
                <a:solidFill>
                  <a:schemeClr val="dk1"/>
                </a:solidFill>
                <a:latin typeface="Arial"/>
                <a:ea typeface="Arial"/>
                <a:cs typeface="Arial"/>
                <a:sym typeface="Arial"/>
              </a:rPr>
              <a:t>on </a:t>
            </a:r>
            <a:br>
              <a:rPr lang="en-US" sz="2400" b="0" i="0" u="none" strike="noStrike" cap="none">
                <a:solidFill>
                  <a:schemeClr val="dk1"/>
                </a:solidFill>
                <a:latin typeface="Arial"/>
                <a:ea typeface="Arial"/>
                <a:cs typeface="Arial"/>
                <a:sym typeface="Arial"/>
              </a:rPr>
            </a:br>
            <a:r>
              <a:rPr lang="en-US" sz="2400" b="0" i="0" u="none" strike="noStrike" cap="none">
                <a:solidFill>
                  <a:schemeClr val="dk1"/>
                </a:solidFill>
                <a:latin typeface="Arial"/>
                <a:ea typeface="Arial"/>
                <a:cs typeface="Arial"/>
                <a:sym typeface="Arial"/>
              </a:rPr>
              <a:t>Encrypted </a:t>
            </a:r>
            <a:br>
              <a:rPr lang="en-US" sz="2400" b="0" i="0" u="none" strike="noStrike" cap="none">
                <a:solidFill>
                  <a:schemeClr val="dk1"/>
                </a:solidFill>
                <a:latin typeface="Arial"/>
                <a:ea typeface="Arial"/>
                <a:cs typeface="Arial"/>
                <a:sym typeface="Arial"/>
              </a:rPr>
            </a:br>
            <a:r>
              <a:rPr lang="en-US" sz="2400" b="0" i="0" u="none" strike="noStrike" cap="none">
                <a:solidFill>
                  <a:schemeClr val="dk1"/>
                </a:solidFill>
                <a:latin typeface="Arial"/>
                <a:ea typeface="Arial"/>
                <a:cs typeface="Arial"/>
                <a:sym typeface="Arial"/>
              </a:rPr>
              <a:t>Messages</a:t>
            </a:r>
            <a:endParaRPr sz="2400" b="0" i="0" u="none" strike="noStrike" cap="none">
              <a:solidFill>
                <a:schemeClr val="dk1"/>
              </a:solidFill>
              <a:latin typeface="Arial"/>
              <a:ea typeface="Arial"/>
              <a:cs typeface="Arial"/>
              <a:sym typeface="Arial"/>
            </a:endParaRPr>
          </a:p>
        </p:txBody>
      </p:sp>
    </p:spTree>
  </p:cSld>
  <p:clrMapOvr>
    <a:masterClrMapping/>
  </p:clrMapOvr>
  <p:transition>
    <p:fade thruBlk="1"/>
  </p:transition>
  <p:timing>
    <p:tnLst>
      <p:par>
        <p:cTn id="1" dur="indefinite" restart="never" nodeType="tmRoot"/>
      </p:par>
    </p:tnLst>
  </p:timing>
</p:sld>
</file>

<file path=ppt/theme/theme1.xml><?xml version="1.0" encoding="utf-8"?>
<a:theme xmlns:a="http://schemas.openxmlformats.org/drawingml/2006/main" name="1_Infusion">
  <a:themeElements>
    <a:clrScheme name="Infusion">
      <a:dk1>
        <a:srgbClr val="000000"/>
      </a:dk1>
      <a:lt1>
        <a:srgbClr val="FFFFFF"/>
      </a:lt1>
      <a:dk2>
        <a:srgbClr val="2F1F58"/>
      </a:dk2>
      <a:lt2>
        <a:srgbClr val="B7A9E0"/>
      </a:lt2>
      <a:accent1>
        <a:srgbClr val="8C73D0"/>
      </a:accent1>
      <a:accent2>
        <a:srgbClr val="C2E8C4"/>
      </a:accent2>
      <a:accent3>
        <a:srgbClr val="C5A6E8"/>
      </a:accent3>
      <a:accent4>
        <a:srgbClr val="B45EC7"/>
      </a:accent4>
      <a:accent5>
        <a:srgbClr val="9FDAFB"/>
      </a:accent5>
      <a:accent6>
        <a:srgbClr val="95C5B0"/>
      </a:accent6>
      <a:hlink>
        <a:srgbClr val="744AE0"/>
      </a:hlink>
      <a:folHlink>
        <a:srgbClr val="8D8A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rypto">
  <a:themeElements>
    <a:clrScheme name="Office Them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Office Them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ffice Them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ffice Them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ffice Them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ffice Them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ffice Them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ffice Them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ffice Them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ffice Them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1801</TotalTime>
  <Words>8379</Words>
  <Application>Microsoft Office PowerPoint</Application>
  <PresentationFormat>On-screen Show (4:3)</PresentationFormat>
  <Paragraphs>946</Paragraphs>
  <Slides>43</Slides>
  <Notes>35</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43</vt:i4>
      </vt:variant>
    </vt:vector>
  </HeadingPairs>
  <TitlesOfParts>
    <vt:vector size="56" baseType="lpstr">
      <vt:lpstr>Arial</vt:lpstr>
      <vt:lpstr>Courier</vt:lpstr>
      <vt:lpstr>Noto Sans Symbols</vt:lpstr>
      <vt:lpstr>ＭＳ Ｐゴシック</vt:lpstr>
      <vt:lpstr>Linux Biolinum</vt:lpstr>
      <vt:lpstr>Bell MT</vt:lpstr>
      <vt:lpstr>Pacifico</vt:lpstr>
      <vt:lpstr>Arial Narrow</vt:lpstr>
      <vt:lpstr>Times</vt:lpstr>
      <vt:lpstr>Courier New</vt:lpstr>
      <vt:lpstr>Candara</vt:lpstr>
      <vt:lpstr>1_Infusion</vt:lpstr>
      <vt:lpstr>Crypto</vt:lpstr>
      <vt:lpstr>Chapter 3</vt:lpstr>
      <vt:lpstr>Chapter 3: Outline</vt:lpstr>
      <vt:lpstr>Symmetric Encryption</vt:lpstr>
      <vt:lpstr>Basic Terminology</vt:lpstr>
      <vt:lpstr>Simplified Model of Symmetric Encryption</vt:lpstr>
      <vt:lpstr>Model of Symmetric Cryptosystem</vt:lpstr>
      <vt:lpstr>Cryptographic Systems</vt:lpstr>
      <vt:lpstr>Cryptanalysis and  Brute-Force Attack</vt:lpstr>
      <vt:lpstr>PowerPoint Presentation</vt:lpstr>
      <vt:lpstr>Encryption Scheme Security</vt:lpstr>
      <vt:lpstr>Brute-Force Attack</vt:lpstr>
      <vt:lpstr>Substitution Technique</vt:lpstr>
      <vt:lpstr>Caesar Cipher</vt:lpstr>
      <vt:lpstr>Caesar Cipher Algorithm</vt:lpstr>
      <vt:lpstr>PowerPoint Presentation</vt:lpstr>
      <vt:lpstr>Brute-Force Cryptanalysis of Caesar Cipher </vt:lpstr>
      <vt:lpstr>Sample of Compressed Text</vt:lpstr>
      <vt:lpstr>Monoalphabetic Cipher</vt:lpstr>
      <vt:lpstr>PowerPoint Presentation</vt:lpstr>
      <vt:lpstr>Monoalphabetic Ciphers</vt:lpstr>
      <vt:lpstr>Playfair Cipher</vt:lpstr>
      <vt:lpstr>Playfair Key Matrix</vt:lpstr>
      <vt:lpstr>PowerPoint Presentation</vt:lpstr>
      <vt:lpstr>Hill Cipher</vt:lpstr>
      <vt:lpstr>Hill algorithm</vt:lpstr>
      <vt:lpstr>Polyalphabetic Ciphers</vt:lpstr>
      <vt:lpstr>Vigenère Cipher</vt:lpstr>
      <vt:lpstr>Example of Vigenère Cipher</vt:lpstr>
      <vt:lpstr>Example of Vigenère Cipher</vt:lpstr>
      <vt:lpstr>Vigenère Autokey System</vt:lpstr>
      <vt:lpstr>Exercise</vt:lpstr>
      <vt:lpstr>Vernam Cipher</vt:lpstr>
      <vt:lpstr>One-Time Pad</vt:lpstr>
      <vt:lpstr>Difficulties</vt:lpstr>
      <vt:lpstr>Transposition technique</vt:lpstr>
      <vt:lpstr>Rail Fence Cipher</vt:lpstr>
      <vt:lpstr>Row Transposition Cipher</vt:lpstr>
      <vt:lpstr>Row Transposition Cipher</vt:lpstr>
      <vt:lpstr>Rotor Machines</vt:lpstr>
      <vt:lpstr>PowerPoint Presentation</vt:lpstr>
      <vt:lpstr>Steganography</vt:lpstr>
      <vt:lpstr>Other Steganography Techniques</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dc:title>
  <dc:creator>Dr Lawrie Brown</dc:creator>
  <cp:lastModifiedBy>tran the son</cp:lastModifiedBy>
  <cp:revision>43</cp:revision>
  <dcterms:created xsi:type="dcterms:W3CDTF">2013-02-04T03:27:46Z</dcterms:created>
  <dcterms:modified xsi:type="dcterms:W3CDTF">2022-02-10T08:41:01Z</dcterms:modified>
</cp:coreProperties>
</file>